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8" r:id="rId3"/>
    <p:sldId id="256" r:id="rId4"/>
    <p:sldId id="257" r:id="rId5"/>
    <p:sldId id="282" r:id="rId6"/>
    <p:sldId id="265" r:id="rId7"/>
    <p:sldId id="266" r:id="rId8"/>
    <p:sldId id="263" r:id="rId9"/>
    <p:sldId id="267" r:id="rId10"/>
    <p:sldId id="268" r:id="rId11"/>
    <p:sldId id="262" r:id="rId12"/>
    <p:sldId id="264" r:id="rId13"/>
    <p:sldId id="269" r:id="rId14"/>
    <p:sldId id="270" r:id="rId15"/>
    <p:sldId id="271" r:id="rId16"/>
    <p:sldId id="272" r:id="rId17"/>
    <p:sldId id="273" r:id="rId18"/>
    <p:sldId id="276" r:id="rId19"/>
    <p:sldId id="289" r:id="rId20"/>
    <p:sldId id="286" r:id="rId21"/>
    <p:sldId id="290" r:id="rId22"/>
    <p:sldId id="288" r:id="rId23"/>
    <p:sldId id="277" r:id="rId24"/>
    <p:sldId id="274" r:id="rId25"/>
    <p:sldId id="278" r:id="rId26"/>
    <p:sldId id="284" r:id="rId27"/>
    <p:sldId id="261" r:id="rId28"/>
    <p:sldId id="287" r:id="rId29"/>
    <p:sldId id="281" r:id="rId30"/>
    <p:sldId id="283" r:id="rId31"/>
    <p:sldId id="279" r:id="rId32"/>
    <p:sldId id="280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oran" initials="JM" lastIdx="1" clrIdx="0">
    <p:extLst>
      <p:ext uri="{19B8F6BF-5375-455C-9EA6-DF929625EA0E}">
        <p15:presenceInfo xmlns:p15="http://schemas.microsoft.com/office/powerpoint/2012/main" userId="1984d91358448f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8966" autoAdjust="0"/>
  </p:normalViewPr>
  <p:slideViewPr>
    <p:cSldViewPr snapToGrid="0">
      <p:cViewPr>
        <p:scale>
          <a:sx n="66" d="100"/>
          <a:sy n="66" d="100"/>
        </p:scale>
        <p:origin x="750" y="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AFDD-C424-4089-9AFF-3F96C50F80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AEDE9-5883-4CB4-BB67-A64A6F014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Jason Moran. </a:t>
            </a:r>
          </a:p>
          <a:p>
            <a:endParaRPr lang="en-US" dirty="0"/>
          </a:p>
          <a:p>
            <a:r>
              <a:rPr lang="en-US" dirty="0"/>
              <a:t>In my time outside of academia, I've had the privilege to work on a lot of cool Reality Capture and 3D modeling solutions. Those experiences inspired this project. </a:t>
            </a:r>
          </a:p>
          <a:p>
            <a:endParaRPr lang="en-US" dirty="0"/>
          </a:p>
          <a:p>
            <a:r>
              <a:rPr lang="en-US" dirty="0"/>
              <a:t>I'm here today to pitch Load In, a technology that utilizes photogrammetry to take the hassle out of Moving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perhaps you're thinking "OK, alright, it sucks, but what is there to be done about it?"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that, let me present to you </a:t>
            </a:r>
            <a:r>
              <a:rPr lang="en-US" dirty="0" err="1"/>
              <a:t>Load.In's</a:t>
            </a:r>
            <a:r>
              <a:rPr lang="en-US" dirty="0"/>
              <a:t> 4 step process to simplifying moving day.</a:t>
            </a:r>
          </a:p>
          <a:p>
            <a:endParaRPr lang="en-US" dirty="0"/>
          </a:p>
          <a:p>
            <a:r>
              <a:rPr lang="en-US" dirty="0"/>
              <a:t>First, the end user takes pictures of their packed belongings from multiple camera angles using their smartphone.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6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</a:t>
            </a:r>
            <a:r>
              <a:rPr lang="en-US" dirty="0" err="1"/>
              <a:t>Load.In</a:t>
            </a:r>
            <a:r>
              <a:rPr lang="en-US" dirty="0"/>
              <a:t> uses photogrammetry to create 3D models from those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3D models are created, </a:t>
            </a:r>
            <a:r>
              <a:rPr lang="en-US" dirty="0" err="1"/>
              <a:t>Load.In</a:t>
            </a:r>
            <a:r>
              <a:rPr lang="en-US" dirty="0"/>
              <a:t> knows the full dimensions of each object that needs to be loaded on to the truck. </a:t>
            </a:r>
          </a:p>
          <a:p>
            <a:r>
              <a:rPr lang="en-US" dirty="0"/>
              <a:t>Using that information, it generates a set of step-by-step instructions to guide the user to use their truck's space in an optimal way. </a:t>
            </a:r>
          </a:p>
          <a:p>
            <a:endParaRPr lang="en-US" dirty="0"/>
          </a:p>
          <a:p>
            <a:r>
              <a:rPr lang="en-US" dirty="0"/>
              <a:t>This turns loading the truck from an adventure in frustration to a checklist.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47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</a:t>
            </a:r>
            <a:r>
              <a:rPr lang="en-US" dirty="0" err="1"/>
              <a:t>Load.In</a:t>
            </a:r>
            <a:r>
              <a:rPr lang="en-US" dirty="0"/>
              <a:t> generated a step by step guide to filling the truck, it already knows the exact location of each box in the truck. Using this information, </a:t>
            </a:r>
            <a:r>
              <a:rPr lang="en-US" dirty="0" err="1"/>
              <a:t>Load.In</a:t>
            </a:r>
            <a:r>
              <a:rPr lang="en-US" dirty="0"/>
              <a:t> can generate a 3D map of the inside of the truck to assist in the user in the unloading process. They'll never lose track of a box!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4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you're probably thinking "is it too good to be true? Is that feasible?"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12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plenty to figure out, but at a basic level, photogrammetry is a proven technology. </a:t>
            </a:r>
          </a:p>
          <a:p>
            <a:r>
              <a:rPr lang="en-US" dirty="0"/>
              <a:t>It's used in Google Earth, in the entertainment industry, and I've personally seen it used in construction and in surveying.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03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here’s a 3D view of ODU generated by Google Earth.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7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comes to the packing instructions: 2D solutions already exist in manufacturing. When cutting parts from sheet metal, shapes need to be arranged to minimize the amount of wasted material.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04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 example of the result of a 2D packing algorithm. </a:t>
            </a:r>
            <a:r>
              <a:rPr lang="en-US" dirty="0" err="1"/>
              <a:t>CADCode</a:t>
            </a:r>
            <a:r>
              <a:rPr lang="en-US" dirty="0"/>
              <a:t> is able to arrange these odd shapes to minimize material waste when they’re cut out of sheet metal.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we'll be covering the problem that </a:t>
            </a:r>
            <a:r>
              <a:rPr lang="en-US" dirty="0" err="1"/>
              <a:t>Load.In</a:t>
            </a:r>
            <a:r>
              <a:rPr lang="en-US" dirty="0"/>
              <a:t> solves, as well as the technology it uses under the covers. </a:t>
            </a:r>
          </a:p>
          <a:p>
            <a:endParaRPr lang="en-US" dirty="0"/>
          </a:p>
          <a:p>
            <a:r>
              <a:rPr lang="en-US" dirty="0"/>
              <a:t>I'll also briefly go over the feasibility of the project, my thoughts on the business model, and potential alternatives.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11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Translating this algorithm to 3 dimensions is no small task, but there is prior work in this field, so we wont be starting from scratch.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4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we can also learn from professional movers. I hope to mimic their packing strategies to improve our "packing </a:t>
            </a:r>
            <a:r>
              <a:rPr lang="en-US" dirty="0" err="1"/>
              <a:t>algorithm“’s</a:t>
            </a:r>
            <a:r>
              <a:rPr lang="en-US" dirty="0"/>
              <a:t>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4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Alright, so we sell families that need to move an app to help them in the process,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55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Well.. not quite. The moving family </a:t>
            </a:r>
            <a:r>
              <a:rPr lang="en-US" i="1" dirty="0"/>
              <a:t>is </a:t>
            </a:r>
            <a:r>
              <a:rPr lang="en-US" i="0" dirty="0"/>
              <a:t>the end user, but </a:t>
            </a:r>
            <a:r>
              <a:rPr lang="en-US" dirty="0"/>
              <a:t>Truck Rental companies are the REAL customer for this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reason is simple:</a:t>
            </a:r>
          </a:p>
          <a:p>
            <a:endParaRPr lang="en-US" dirty="0"/>
          </a:p>
          <a:p>
            <a:r>
              <a:rPr lang="en-US" dirty="0"/>
              <a:t> How do you market an app that makes moving day easy when people don't need it very often? </a:t>
            </a:r>
          </a:p>
          <a:p>
            <a:endParaRPr lang="en-US" dirty="0"/>
          </a:p>
          <a:p>
            <a:r>
              <a:rPr lang="en-US" dirty="0" err="1"/>
              <a:t>Load.In</a:t>
            </a:r>
            <a:r>
              <a:rPr lang="en-US" dirty="0"/>
              <a:t> isn't like Alexa: Seeing a </a:t>
            </a:r>
            <a:r>
              <a:rPr lang="en-US" dirty="0" err="1"/>
              <a:t>commerical</a:t>
            </a:r>
            <a:r>
              <a:rPr lang="en-US" dirty="0"/>
              <a:t> for it on TV probably won't convince a family to up and move on a whim.</a:t>
            </a:r>
          </a:p>
          <a:p>
            <a:endParaRPr lang="en-US" dirty="0"/>
          </a:p>
          <a:p>
            <a:r>
              <a:rPr lang="en-US" dirty="0"/>
              <a:t>So, you have to engage that family when they need it most: when they get a rental truck.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5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That shouldn't be too hard if we team up with truck rental companies. That team up is already a good move for us, considering 45% of Americans already rent moving trucks instead of employing movers or using their own vehicles.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64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rental company that offers access to </a:t>
            </a:r>
            <a:r>
              <a:rPr lang="en-US" dirty="0" err="1"/>
              <a:t>Load.In</a:t>
            </a:r>
            <a:r>
              <a:rPr lang="en-US" dirty="0"/>
              <a:t> for the duration of a truck rental has a more complete solution than their competition: </a:t>
            </a:r>
          </a:p>
          <a:p>
            <a:endParaRPr lang="en-US" dirty="0"/>
          </a:p>
          <a:p>
            <a:r>
              <a:rPr lang="en-US" dirty="0"/>
              <a:t>they can offer both a truck and, with </a:t>
            </a:r>
            <a:r>
              <a:rPr lang="en-US" dirty="0" err="1"/>
              <a:t>Load.In</a:t>
            </a:r>
            <a:r>
              <a:rPr lang="en-US" dirty="0"/>
              <a:t>, professional, customized instructions on loading the truck all for far less than the cost of professional movers.</a:t>
            </a:r>
          </a:p>
          <a:p>
            <a:endParaRPr lang="en-US" dirty="0"/>
          </a:p>
          <a:p>
            <a:r>
              <a:rPr lang="en-US" dirty="0"/>
              <a:t>Licensing the technology is beneficial for us as well, with the rental company handling marketing and sales, our organization can remain more focused on improving the technology.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05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Alright, we've got a business plan, a technology, but "what if it doesn't work out?" the pessimist in the back of your mind says.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27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A photogrammetry based packing solution has a lot of potential use cases. If something doesn't work out for either technological or business reasons, we may be able to switch to a different market to compensate. That also means there are many ways we can expand our business beyond truck rentals.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56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wrap things up: </a:t>
            </a:r>
            <a:r>
              <a:rPr lang="en-US" dirty="0" err="1"/>
              <a:t>Load.In</a:t>
            </a:r>
            <a:r>
              <a:rPr lang="en-US" dirty="0"/>
              <a:t> seeks to use photogrammetry to simplify a stressful life event: moving. </a:t>
            </a:r>
          </a:p>
          <a:p>
            <a:endParaRPr lang="en-US" dirty="0"/>
          </a:p>
          <a:p>
            <a:r>
              <a:rPr lang="en-US" dirty="0"/>
              <a:t>By licensing this technology to a rental truck company, we can make that company's offerings more appealing and catch end users where they need us most. </a:t>
            </a:r>
          </a:p>
          <a:p>
            <a:endParaRPr lang="en-US" dirty="0"/>
          </a:p>
          <a:p>
            <a:r>
              <a:rPr lang="en-US" dirty="0"/>
              <a:t>Rental Truck companies already own a majority of the market.</a:t>
            </a:r>
          </a:p>
          <a:p>
            <a:endParaRPr lang="en-US" dirty="0"/>
          </a:p>
          <a:p>
            <a:r>
              <a:rPr lang="en-US" dirty="0"/>
              <a:t>If something goes sideways, there's plenty of other ways this technology can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"So.. what problem ARE we trying to solve?" you might be thinking.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9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 to my presentation!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 recording)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1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moving is stressful.</a:t>
            </a:r>
          </a:p>
          <a:p>
            <a:endParaRPr lang="en-US" dirty="0"/>
          </a:p>
          <a:p>
            <a:r>
              <a:rPr lang="en-US" dirty="0"/>
              <a:t>According to a survey by Life Storage, moving is considered by some to be more stressful than planning a wedding, a job interview, or even a week in jail. I found that last one surprising.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8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Article.com ran a similar survey with results that corroborate Life Storage's survey. </a:t>
            </a:r>
          </a:p>
          <a:p>
            <a:endParaRPr lang="en-US" dirty="0"/>
          </a:p>
          <a:p>
            <a:r>
              <a:rPr lang="en-US" dirty="0"/>
              <a:t>A good 16% of those who took the survey felt moving was more stressful than having a child!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"Well, maybe that 16% was all men", you're thinking. We'll never know for sure! </a:t>
            </a:r>
          </a:p>
          <a:p>
            <a:endParaRPr lang="en-US" dirty="0"/>
          </a:p>
          <a:p>
            <a:r>
              <a:rPr lang="en-US" dirty="0"/>
              <a:t>Survey results aside, "changing residence" is one of the 43 items on the Holmes-Rahe Life Stress Inventory, which is used to gauge someone's likelihood of falling ill based on the stressors in their life. </a:t>
            </a:r>
          </a:p>
          <a:p>
            <a:endParaRPr lang="en-US" dirty="0"/>
          </a:p>
          <a:p>
            <a:r>
              <a:rPr lang="en-US" dirty="0"/>
              <a:t>Now, "changing residence" isn't at the top of the list by any means,</a:t>
            </a:r>
          </a:p>
          <a:p>
            <a:r>
              <a:rPr lang="en-US" dirty="0"/>
              <a:t>but the fact that it's on the list at all solidifies it's place as a stressful life event.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2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moving stresses people out so much? There are many factors, but </a:t>
            </a:r>
            <a:r>
              <a:rPr lang="en-US" dirty="0" err="1"/>
              <a:t>Load.In</a:t>
            </a:r>
            <a:r>
              <a:rPr lang="en-US" dirty="0"/>
              <a:t> focuses on one:</a:t>
            </a:r>
          </a:p>
          <a:p>
            <a:endParaRPr lang="en-US" dirty="0"/>
          </a:p>
          <a:p>
            <a:r>
              <a:rPr lang="en-US" dirty="0"/>
              <a:t>According to </a:t>
            </a:r>
            <a:r>
              <a:rPr lang="en-US" dirty="0" err="1"/>
              <a:t>Article.com's</a:t>
            </a:r>
            <a:r>
              <a:rPr lang="en-US" dirty="0"/>
              <a:t> survey, 36% of Americans are stressed the most by the logistics of moving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 similar note, the responders to Life Storage's survey indicated that, on loading day, they spent more time on hard labor: which I presume entails</a:t>
            </a:r>
          </a:p>
          <a:p>
            <a:r>
              <a:rPr lang="en-US" dirty="0"/>
              <a:t>loading and unloading the truck than any other activity. Logistics and Labor are the two key areas that </a:t>
            </a:r>
            <a:r>
              <a:rPr lang="en-US" dirty="0" err="1"/>
              <a:t>Load.In</a:t>
            </a:r>
            <a:r>
              <a:rPr lang="en-US" dirty="0"/>
              <a:t> focuses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6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So, Pardon my bluntness, but I think it's safe to say that moving day SUCKS.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AEDE9-5883-4CB4-BB67-A64A6F014F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2A26-D3D0-4F12-875C-2AC58F98A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B8634-3E72-46E8-9F2D-478CFC8E5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2FE6-3DCB-4DD2-983F-34F35B37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C1558-2424-49A4-A5B0-25AD6BC67965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4A97F-564D-4001-B022-0F038F41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5F7C8-11FC-4679-B73C-75275BC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A19C-25B4-4456-8E83-4C44BF66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B0A73-F248-4A0C-86F0-17FA92D7B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1ECA-0D47-4815-95F7-CD47C0F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643D-782A-4593-89EA-DA66A3C03A1B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45C-0153-46B1-BFDD-21D8210D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9B59D-D942-4D23-B318-D8BCE3CE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5244B-9C32-47C3-BBEF-68771FD89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ADC72-8906-4E16-AE33-0B6E50ED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544AD-E9C5-4A38-8E65-8D8BC32F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A2FA-4C0E-4EC7-AE24-418FF947F95A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D5B8C-C43A-419E-8A9E-F1521885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20690-0043-4354-A675-94484232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8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E75D-93ED-4805-AB96-4F4AAB9B2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8D407-4B09-4B33-B894-82EF89709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1391-A629-46B8-8596-BC7D9C1A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29BD-2475-4A15-A819-5B4E0232D2FE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8CEB-A9EC-4ED5-A75C-B14641F6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661E-39CC-4E2B-A1F6-3071B30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77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F2A7-E7D9-4241-AEF9-4AC31930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2DDD-EA50-4E5C-A40C-6D82AC6E9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A692A-020D-4E3D-ACE4-B686CFD7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E9C4-5F59-4341-9AE4-7EC3091CD9D8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FD96-A19F-4802-AEF0-3B0E3779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F0EEF-25D2-4225-B958-CD5AC408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03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B0DC-D4D2-4AEA-A3BF-E699B04F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FF5D-ECFC-45FB-A6FA-75198524A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6207-04EA-417C-9879-7AA62B0A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2A4F-F819-4162-B2A4-FC1A7D70ABB9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189-9A20-4BAE-BA50-4D3D9C0A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961FD-D1A6-41F2-9E48-47274DA5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14A9-C699-440F-A55D-27C510C0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21DB-8489-4B1F-B5FC-B19E4A777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2AE4E-526A-4929-8615-891CE445F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436D3-A8A1-46AF-9055-AC9B2A15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0F46-69D0-4B3D-AD7D-2C99A2CF778F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A45F1-736A-49A6-88AD-DC6924E7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507BD-57B6-439C-A871-72CFEF2D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1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9768-1054-44E9-9139-F72CB74C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E806-8126-4FD5-90F6-2EAED8AA3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20108-5FFC-4691-A2BA-AB8341386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EF4CE-DACA-4CBF-82DD-378A73654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A2E8D-B576-4E91-A6BF-612035558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FBE65-2437-4DCC-BF60-0E475C7B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608D-FC44-4D83-BC34-FFF2DD640ACE}" type="datetime1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0921B-DBFB-4DCD-8C4A-196C848C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9343D-C49E-4317-9451-013D97E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D99-2F92-4248-B4FF-3BC1EF57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F5DB9-3E2D-46B8-BBDB-6ED94599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B64F-AAC1-4FCA-B306-75A8644B7D35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457A3-63F2-4AEA-8DA4-402EAAEEE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2CDC1-C80B-43CA-8E71-87F5C1AC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52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17D10-D7B8-4532-AF1A-825CD546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3D96-FF07-4D7E-B72A-EF3938A51588}" type="datetime1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5F465-9896-4713-8E78-28DC1247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DE2F-C646-4FB6-80BA-27F540BB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9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752A-B0B4-4B5E-9684-61FFB8CA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7799-F9A1-4AE7-8572-93A7BC41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B381C-D86E-421F-9790-B79D5DFE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3BA2E-C3A8-43D6-85B0-58613B2F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099C-A706-4F15-9036-9F5096A21B90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D1FE8-24F1-4FD2-BFDB-3DEE4ECC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0A0AD-E355-4EDE-AC21-1AA85609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9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68C-ABDB-438B-8A24-E4B852F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E4A0-456F-44F7-A516-0F8A1704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A3D-A56C-4946-9697-8C5843C9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AE7-480B-436C-BB0D-D404A8A5D9DD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0DCD-DA0C-4AD9-956F-8C568CDA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92AD-9B0B-4C54-9DFF-9B62D35A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7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D59D-AEF6-4572-95B4-ACDA8505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24821-18FC-47F3-8B3B-3023BEA63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358FE-A47D-4389-98C7-273BB3DE2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169C-03D2-4F5F-BA66-1748E41C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28EC-8F4A-4C42-AD4B-5FF10B7FB047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FC79-5C65-4EDD-9A94-BEA50827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9484-61EF-4915-B82D-36485410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6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EACF-1309-4EA9-BA22-64CA01D1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1B7C9-3D1F-4AF9-9342-6CAF9C6F4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01F9-DF23-4FA5-B9EA-F209A8EA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3EB2-0A0B-4CEB-B3FF-9A21C3885A53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3393-8D18-41DA-8983-B58E1B2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10B0-5C24-46CB-9333-F90B658E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5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19EC9-280F-46D8-B3DE-5A04BB1B4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BD993-1AE6-41EC-B34C-5C07022BC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3CA8F-3964-4177-BD8C-76C3B2A0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6A62-74FB-471E-B983-7BF861EB0525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65C09-21F2-4BB1-A97E-A4DC43CC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F7FE5-3407-402C-A4D0-AFC68E0B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2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6E95-5A0D-4984-BD89-519134C9D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255ED-8A2F-4EC7-A7EB-95A88283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07FC6-DC2F-45A0-AFC5-3CD2B7D6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F160-93D0-46A5-B954-0A8570AC5ED4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381C5-EA82-4B04-B22A-CEC8A05C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38-34C2-4AAC-B9A3-056D0208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2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7ED8-487D-4888-A22A-B4A1413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BFDB-F100-46A5-91B6-2B82C57E1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D6FF1-34E7-45A8-86F7-D9918829D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43FF9-9D22-4092-B190-FBA5C985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842-C0E5-48EA-BAD9-29894ED93DFE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C7261-CE7B-4296-8317-763D08CC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5E80F-B023-4627-AAB3-5FE8776E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54C6-4969-4F26-9088-EC76150A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9E04-5240-4A14-8C0C-A04D82D2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33D6-1B6F-4248-A34B-5EE4B0FD8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42DF7-F01E-4A77-8BC7-B9EB31C67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AF0A4-E7FB-4499-86FC-BDAE12E18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6EC9FA-E8A9-4F32-BA71-79CD0849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6B33-5C32-4561-993A-7031A0B7C1E9}" type="datetime1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78FAE-C147-4F5A-97BD-103724DB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D423C7-EC89-4669-BAEA-F36DD2E9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C9153B-1FC3-4758-93F3-01E0C9821757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5638798" y="2453973"/>
            <a:chExt cx="1428873" cy="14322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F735BA-0E94-48F6-A88E-2A73663D9A99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F8FD518-A085-432B-826A-1BAEB5E600C4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7A2AB8B-77E5-41C9-B29F-284AEAF24FA2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28B9A8B-8AAC-444B-A7DE-447895F462D4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614B26-1C5D-4D44-B30F-A467BA6C3360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980240A-2AD1-4170-9CE3-83F24AB46B69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CA1C50D-338F-4346-8189-45DBC4F357CA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32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4.81481E-6 L -4.375E-6 -0.1611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F4FA-33E0-4260-94BB-73F8DAFD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44A43-0F06-47D8-9E33-BDF01447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6CAA-441B-45B8-8933-3532E85552FA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869FB-914E-4A48-AB70-D68E1A8E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103A2-F881-4E1D-BDA1-BCFE3767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40745-D54D-4CAB-91B9-72B61931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C6BC-E033-4B90-AA3E-6486E287E3E3}" type="datetime1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52ED7-777D-4B10-9494-FF28AD37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9B9B-FD94-4F83-A4C0-1744C735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26FD-CA84-4EFC-A4B6-517ADD25A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B8538-E6D1-4784-B1B6-56A8AD99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47121-E75E-4B71-97FE-9E83E13E1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E238-599F-43FA-8D67-563EC30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B549-16B3-45D6-8E89-E8BA96CD6F2A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3E66-5B50-4441-8FA2-048D64BE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F1864-7E36-486D-B308-D89E0FD7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5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9162-806E-42EA-9505-F8BCC49E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FFB9E-6B59-4E84-8261-BD1EEB22E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8CBEF-4A1F-4890-98C4-C3EF12F2F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D74C0-5241-4F1D-8609-FD6AC813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BB5A-2D64-428F-B2E1-2D3556B0E4FF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B6DCC-AECE-4C69-B792-E5A3FB2E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Load.In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5AFBB-8838-410F-8B7C-4E4E924E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17FBF-25E8-4779-9C34-EA305660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3A81B-63FD-498A-B325-7FE01AED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CCDE9-65CF-4399-BB36-1A6510B36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3F635-9BCA-4D7A-A862-BAB759A3DC15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741C-0357-4BC2-8136-FAD9432DF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F6CF6-31F2-4883-93A2-5BD0F82E0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4384F-C969-491A-B746-B529BCC5F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EF8A6-8249-4EB2-9F8E-A886E1DEBE10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144518" y="6054732"/>
            <a:chExt cx="693682" cy="69531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E2C611B-5B3A-4612-967D-DC8B4DD1A6CD}"/>
                </a:ext>
              </a:extLst>
            </p:cNvPr>
            <p:cNvSpPr/>
            <p:nvPr/>
          </p:nvSpPr>
          <p:spPr>
            <a:xfrm>
              <a:off x="144518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DB39A34-375C-45BF-BA21-D6BBAF27C05D}"/>
                </a:ext>
              </a:extLst>
            </p:cNvPr>
            <p:cNvSpPr/>
            <p:nvPr/>
          </p:nvSpPr>
          <p:spPr>
            <a:xfrm>
              <a:off x="393114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4034B2-A627-4B78-8A9C-29FF007612DF}"/>
                </a:ext>
              </a:extLst>
            </p:cNvPr>
            <p:cNvSpPr/>
            <p:nvPr/>
          </p:nvSpPr>
          <p:spPr>
            <a:xfrm>
              <a:off x="393114" y="6306124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3C1F84-5888-47EF-BB77-80B5C434B9DD}"/>
                </a:ext>
              </a:extLst>
            </p:cNvPr>
            <p:cNvSpPr/>
            <p:nvPr/>
          </p:nvSpPr>
          <p:spPr>
            <a:xfrm>
              <a:off x="144518" y="6304205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1C4F766-E4BE-404F-8201-4CEE52A9C90E}"/>
                </a:ext>
              </a:extLst>
            </p:cNvPr>
            <p:cNvSpPr/>
            <p:nvPr/>
          </p:nvSpPr>
          <p:spPr>
            <a:xfrm>
              <a:off x="144518" y="6054732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5B4B36-E4B4-405C-87CF-D119F66EC525}"/>
                </a:ext>
              </a:extLst>
            </p:cNvPr>
            <p:cNvSpPr/>
            <p:nvPr/>
          </p:nvSpPr>
          <p:spPr>
            <a:xfrm>
              <a:off x="642876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4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6DD1A1"/>
            </a:gs>
            <a:gs pos="31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75CD2-A87F-40EA-9541-8596D9C4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CA9BD-0E46-4F53-B3EF-46FBA2C6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126E5-EEE2-47C6-A8E7-2D5AF3249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A8054-B112-4E90-91E7-BDF956F3E24C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7C33-4D36-4869-90F4-04CAA7D83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Load.In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43F1-A656-4F5B-9556-492415D3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9D02A-E72F-4DC8-8A3A-01CB1807986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FC406F-C40E-4A41-A338-2644963B9B2D}"/>
              </a:ext>
            </a:extLst>
          </p:cNvPr>
          <p:cNvGrpSpPr/>
          <p:nvPr userDrawn="1"/>
        </p:nvGrpSpPr>
        <p:grpSpPr>
          <a:xfrm>
            <a:off x="144518" y="6054732"/>
            <a:ext cx="693682" cy="695310"/>
            <a:chOff x="144518" y="6054732"/>
            <a:chExt cx="693682" cy="6953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154539-86F5-41BC-B90C-1A3FFF730BBA}"/>
                </a:ext>
              </a:extLst>
            </p:cNvPr>
            <p:cNvSpPr/>
            <p:nvPr/>
          </p:nvSpPr>
          <p:spPr>
            <a:xfrm>
              <a:off x="144518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209B771-6B4F-4883-9080-EE4FA80AD113}"/>
                </a:ext>
              </a:extLst>
            </p:cNvPr>
            <p:cNvSpPr/>
            <p:nvPr/>
          </p:nvSpPr>
          <p:spPr>
            <a:xfrm>
              <a:off x="393114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B86277-A3F4-4BCF-BB5C-B15AAADDBDC7}"/>
                </a:ext>
              </a:extLst>
            </p:cNvPr>
            <p:cNvSpPr/>
            <p:nvPr/>
          </p:nvSpPr>
          <p:spPr>
            <a:xfrm>
              <a:off x="393114" y="6306124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E503E4E-7618-4D2A-9521-72D31A4E05C1}"/>
                </a:ext>
              </a:extLst>
            </p:cNvPr>
            <p:cNvSpPr/>
            <p:nvPr/>
          </p:nvSpPr>
          <p:spPr>
            <a:xfrm>
              <a:off x="144518" y="6304205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6EC8961-FA18-487B-82EB-EF7C37ED451C}"/>
                </a:ext>
              </a:extLst>
            </p:cNvPr>
            <p:cNvSpPr/>
            <p:nvPr/>
          </p:nvSpPr>
          <p:spPr>
            <a:xfrm>
              <a:off x="144518" y="6054732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D5052D6-A86C-4D7B-A71C-551A63E1CAAC}"/>
                </a:ext>
              </a:extLst>
            </p:cNvPr>
            <p:cNvSpPr/>
            <p:nvPr/>
          </p:nvSpPr>
          <p:spPr>
            <a:xfrm>
              <a:off x="642876" y="6554718"/>
              <a:ext cx="195324" cy="19532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99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pixabay.com/en/mobile-mobile-phone-smartphone-icon-1976104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svg"/><Relationship Id="rId12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microsoft.com/office/2017/06/relationships/model3d" Target="../media/model3d1.glb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pixabay.com/en/truck-transportation-vehicle-158539/" TargetMode="External"/><Relationship Id="rId12" Type="http://schemas.openxmlformats.org/officeDocument/2006/relationships/image" Target="../media/image18.png"/><Relationship Id="rId17" Type="http://schemas.openxmlformats.org/officeDocument/2006/relationships/image" Target="../media/image1.png"/><Relationship Id="rId2" Type="http://schemas.openxmlformats.org/officeDocument/2006/relationships/audio" Target="../media/media14.m4a"/><Relationship Id="rId16" Type="http://schemas.openxmlformats.org/officeDocument/2006/relationships/image" Target="../media/image22.png"/><Relationship Id="rId1" Type="http://schemas.microsoft.com/office/2007/relationships/media" Target="../media/media14.m4a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microsoft.com/office/2017/06/relationships/model3d" Target="../media/model3d1.glb"/><Relationship Id="rId4" Type="http://schemas.openxmlformats.org/officeDocument/2006/relationships/notesSlide" Target="../notesSlides/notesSlide14.xml"/><Relationship Id="rId9" Type="http://schemas.openxmlformats.org/officeDocument/2006/relationships/hyperlink" Target="https://pixabay.com/en/mobile-mobile-phone-smartphone-icon-1976104/" TargetMode="External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medium.com/@homicidalnacho/a-look-into-photogrammetry-and-video-games-71d602f51c31" TargetMode="External"/><Relationship Id="rId5" Type="http://schemas.openxmlformats.org/officeDocument/2006/relationships/hyperlink" Target="https://youtu.be/suo_aUTUpps" TargetMode="Externa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hyperlink" Target="https://www.cadcode.com/category/categories/optimizing-machining" TargetMode="Externa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www.cadcode.com/category/categories/optimizing-machining" TargetMode="External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hyperlink" Target="https://www.semanticscholar.org/paper/OPTIMIZING-THREE-DIMENSIONAL-BIN-PACKING-THROUGH-Dube/bb9986af2f26f7726fcef1bc684eac8239c9b853?p2df" TargetMode="Externa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hyperlink" Target="https://youtu.be/rjmofUZOdwo" TargetMode="External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hyperlink" Target="https://www.movebuddha.com/blog/moving-industry-statistics/" TargetMode="Externa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homicidalnacho/a-look-into-photogrammetry-and-video-games-71d602f51c31" TargetMode="External"/><Relationship Id="rId3" Type="http://schemas.openxmlformats.org/officeDocument/2006/relationships/hyperlink" Target="https://nypost.com/2019/05/08/one-in-ten-americans-would-prefer-a-week-in-jail-over-moving/" TargetMode="External"/><Relationship Id="rId7" Type="http://schemas.openxmlformats.org/officeDocument/2006/relationships/hyperlink" Target="https://youtu.be/suo_aUTUpp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ovebuddha.com/blog/moving-industry-statistics/" TargetMode="External"/><Relationship Id="rId11" Type="http://schemas.openxmlformats.org/officeDocument/2006/relationships/hyperlink" Target="https://www.semanticscholar.org/paper/OPTIMIZING-THREE-DIMENSIONAL-BIN-PACKING-THROUGH-Dube/bb9986af2f26f7726fcef1bc684eac8239c9b853?p2df" TargetMode="External"/><Relationship Id="rId5" Type="http://schemas.openxmlformats.org/officeDocument/2006/relationships/hyperlink" Target="https://www.stress.org/holmes-rahe-stress-inventory" TargetMode="External"/><Relationship Id="rId10" Type="http://schemas.openxmlformats.org/officeDocument/2006/relationships/hyperlink" Target="https://www.cadcode.com/category/categories/optimizing-machining" TargetMode="External"/><Relationship Id="rId4" Type="http://schemas.openxmlformats.org/officeDocument/2006/relationships/hyperlink" Target="https://www.article.com/blog/top-5-moving-mistakes/" TargetMode="External"/><Relationship Id="rId9" Type="http://schemas.openxmlformats.org/officeDocument/2006/relationships/hyperlink" Target="https://youtu.be/rjmofUZOdw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nypost.com/2019/05/08/one-in-ten-americans-would-prefer-a-week-in-jail-over-moving/" TargetMode="Externa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s://www.article.com/blog/top-5-moving-mistakes/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hyperlink" Target="https://www.stress.org/holmes-rahe-stress-inventory" TargetMode="Externa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hyperlink" Target="https://www.article.com/blog/top-5-moving-mistakes/" TargetMode="Externa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hyperlink" Target="https://nypost.com/2019/05/08/one-in-ten-americans-would-prefer-a-week-in-jail-over-moving/" TargetMode="Externa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D1CDD4-4DF5-4D40-8628-503504406D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AFB2E-2D8B-4B78-9FF7-E1AC7A3568D6}"/>
              </a:ext>
            </a:extLst>
          </p:cNvPr>
          <p:cNvSpPr txBox="1"/>
          <p:nvPr/>
        </p:nvSpPr>
        <p:spPr>
          <a:xfrm>
            <a:off x="3113314" y="2736502"/>
            <a:ext cx="5965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Please view this presentation in “Slide Show” mode, it contains fancy animations.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781C7-829E-475E-82E1-A3C1302B06BE}"/>
              </a:ext>
            </a:extLst>
          </p:cNvPr>
          <p:cNvSpPr txBox="1"/>
          <p:nvPr/>
        </p:nvSpPr>
        <p:spPr>
          <a:xfrm>
            <a:off x="6654799" y="5182159"/>
            <a:ext cx="5965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Jason Moran</a:t>
            </a:r>
            <a:br>
              <a:rPr lang="en-US" sz="2800" dirty="0"/>
            </a:br>
            <a:r>
              <a:rPr lang="en-US" sz="2800" dirty="0"/>
              <a:t>Old Dominion University</a:t>
            </a:r>
            <a:br>
              <a:rPr lang="en-US" sz="2800" dirty="0"/>
            </a:br>
            <a:r>
              <a:rPr lang="en-US" sz="2800" dirty="0"/>
              <a:t>9/13/2020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DD0D8-E01A-4DA5-9A83-F00B66FF8514}"/>
              </a:ext>
            </a:extLst>
          </p:cNvPr>
          <p:cNvSpPr txBox="1"/>
          <p:nvPr/>
        </p:nvSpPr>
        <p:spPr>
          <a:xfrm>
            <a:off x="0" y="5397602"/>
            <a:ext cx="5965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Load.In</a:t>
            </a:r>
            <a:br>
              <a:rPr lang="en-US" sz="2800" dirty="0"/>
            </a:br>
            <a:r>
              <a:rPr lang="en-US" sz="2800" dirty="0"/>
              <a:t>Moving Truck Loading Helper</a:t>
            </a:r>
          </a:p>
        </p:txBody>
      </p:sp>
    </p:spTree>
    <p:extLst>
      <p:ext uri="{BB962C8B-B14F-4D97-AF65-F5344CB8AC3E}">
        <p14:creationId xmlns:p14="http://schemas.microsoft.com/office/powerpoint/2010/main" val="162539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D8B0-7311-4F76-95E7-D34D871B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2766219"/>
            <a:ext cx="61722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Moving Day sucks.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97BB6-59A2-4B12-9984-75622E16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10</a:t>
            </a:fld>
            <a:endParaRPr lang="en-US"/>
          </a:p>
        </p:txBody>
      </p:sp>
      <p:pic>
        <p:nvPicPr>
          <p:cNvPr id="6" name="10">
            <a:hlinkClick r:id="" action="ppaction://media"/>
            <a:extLst>
              <a:ext uri="{FF2B5EF4-FFF2-40B4-BE49-F238E27FC236}">
                <a16:creationId xmlns:a16="http://schemas.microsoft.com/office/drawing/2014/main" id="{5E4F9A46-8A7E-49A3-903F-E1E4FD5CF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308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“So what do we do about it?”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11</a:t>
            </a:fld>
            <a:endParaRPr lang="en-US"/>
          </a:p>
        </p:txBody>
      </p:sp>
      <p:pic>
        <p:nvPicPr>
          <p:cNvPr id="6" name="11">
            <a:hlinkClick r:id="" action="ppaction://media"/>
            <a:extLst>
              <a:ext uri="{FF2B5EF4-FFF2-40B4-BE49-F238E27FC236}">
                <a16:creationId xmlns:a16="http://schemas.microsoft.com/office/drawing/2014/main" id="{879EA48C-2A39-4896-A00D-A80B7F619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196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3DB885F-2455-4CF5-B165-0F55AA35286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90024" y="1873478"/>
            <a:ext cx="4123418" cy="412341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932B9-A71C-468A-A267-9AF58195D58B}"/>
              </a:ext>
            </a:extLst>
          </p:cNvPr>
          <p:cNvGrpSpPr/>
          <p:nvPr/>
        </p:nvGrpSpPr>
        <p:grpSpPr>
          <a:xfrm>
            <a:off x="7013760" y="553359"/>
            <a:ext cx="7199086" cy="4969555"/>
            <a:chOff x="6357257" y="553359"/>
            <a:chExt cx="7199086" cy="4969555"/>
          </a:xfrm>
        </p:grpSpPr>
        <p:pic>
          <p:nvPicPr>
            <p:cNvPr id="8" name="Graphic 7" descr="Box">
              <a:extLst>
                <a:ext uri="{FF2B5EF4-FFF2-40B4-BE49-F238E27FC236}">
                  <a16:creationId xmlns:a16="http://schemas.microsoft.com/office/drawing/2014/main" id="{677A769A-C2DE-4FE5-ACD8-56AD502E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7257" y="2412548"/>
              <a:ext cx="1763486" cy="1763486"/>
            </a:xfrm>
            <a:prstGeom prst="rect">
              <a:avLst/>
            </a:prstGeom>
          </p:spPr>
        </p:pic>
        <p:pic>
          <p:nvPicPr>
            <p:cNvPr id="9" name="Graphic 8" descr="Box">
              <a:extLst>
                <a:ext uri="{FF2B5EF4-FFF2-40B4-BE49-F238E27FC236}">
                  <a16:creationId xmlns:a16="http://schemas.microsoft.com/office/drawing/2014/main" id="{7BCAFC43-85BA-4089-9771-5201E391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89610" y="2277611"/>
              <a:ext cx="3245303" cy="3245303"/>
            </a:xfrm>
            <a:prstGeom prst="rect">
              <a:avLst/>
            </a:prstGeom>
          </p:spPr>
        </p:pic>
        <p:pic>
          <p:nvPicPr>
            <p:cNvPr id="10" name="Graphic 9" descr="Box">
              <a:extLst>
                <a:ext uri="{FF2B5EF4-FFF2-40B4-BE49-F238E27FC236}">
                  <a16:creationId xmlns:a16="http://schemas.microsoft.com/office/drawing/2014/main" id="{256B9F76-0DA4-4A9B-AE77-857D8C75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9000" y="1192667"/>
              <a:ext cx="1763486" cy="1763486"/>
            </a:xfrm>
            <a:prstGeom prst="rect">
              <a:avLst/>
            </a:prstGeom>
          </p:spPr>
        </p:pic>
        <p:pic>
          <p:nvPicPr>
            <p:cNvPr id="11" name="Graphic 10" descr="Box">
              <a:extLst>
                <a:ext uri="{FF2B5EF4-FFF2-40B4-BE49-F238E27FC236}">
                  <a16:creationId xmlns:a16="http://schemas.microsoft.com/office/drawing/2014/main" id="{3322A26E-DDFC-49D8-9522-F58C3C7B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62871" y="553359"/>
              <a:ext cx="3245303" cy="3245303"/>
            </a:xfrm>
            <a:prstGeom prst="rect">
              <a:avLst/>
            </a:prstGeom>
          </p:spPr>
        </p:pic>
        <p:pic>
          <p:nvPicPr>
            <p:cNvPr id="12" name="Graphic 11" descr="Box">
              <a:extLst>
                <a:ext uri="{FF2B5EF4-FFF2-40B4-BE49-F238E27FC236}">
                  <a16:creationId xmlns:a16="http://schemas.microsoft.com/office/drawing/2014/main" id="{AD37E74E-B315-4B87-B26C-A3050600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86125" y="3748542"/>
              <a:ext cx="1763486" cy="1763486"/>
            </a:xfrm>
            <a:prstGeom prst="rect">
              <a:avLst/>
            </a:prstGeom>
          </p:spPr>
        </p:pic>
        <p:pic>
          <p:nvPicPr>
            <p:cNvPr id="13" name="Graphic 12" descr="Box">
              <a:extLst>
                <a:ext uri="{FF2B5EF4-FFF2-40B4-BE49-F238E27FC236}">
                  <a16:creationId xmlns:a16="http://schemas.microsoft.com/office/drawing/2014/main" id="{98BAD59D-3D00-4738-AE42-62DA0B2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92857" y="2701245"/>
              <a:ext cx="1763486" cy="1763486"/>
            </a:xfrm>
            <a:prstGeom prst="rect">
              <a:avLst/>
            </a:prstGeom>
          </p:spPr>
        </p:pic>
      </p:grp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FA1FC23C-78FA-427B-AF05-1B098F1C315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26797" y="1873478"/>
            <a:ext cx="4123418" cy="412341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124E90B-5110-4237-9BB5-AC33F35659CE}"/>
              </a:ext>
            </a:extLst>
          </p:cNvPr>
          <p:cNvSpPr/>
          <p:nvPr/>
        </p:nvSpPr>
        <p:spPr>
          <a:xfrm>
            <a:off x="5722239" y="5249637"/>
            <a:ext cx="266700" cy="323850"/>
          </a:xfrm>
          <a:prstGeom prst="ellipse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B294AE-3364-418D-B0BE-25ED10DE6A12}"/>
              </a:ext>
            </a:extLst>
          </p:cNvPr>
          <p:cNvCxnSpPr>
            <a:cxnSpLocks/>
          </p:cNvCxnSpPr>
          <p:nvPr/>
        </p:nvCxnSpPr>
        <p:spPr>
          <a:xfrm flipV="1">
            <a:off x="6241095" y="-485924"/>
            <a:ext cx="2022957" cy="278200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2B0409-7DE4-49AD-BD8C-86C7FFC68E41}"/>
              </a:ext>
            </a:extLst>
          </p:cNvPr>
          <p:cNvCxnSpPr>
            <a:cxnSpLocks/>
          </p:cNvCxnSpPr>
          <p:nvPr/>
        </p:nvCxnSpPr>
        <p:spPr>
          <a:xfrm>
            <a:off x="6824719" y="3725030"/>
            <a:ext cx="3554105" cy="264220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E2CB4C-E16B-4F1B-92B3-63F3788538D4}"/>
              </a:ext>
            </a:extLst>
          </p:cNvPr>
          <p:cNvGrpSpPr/>
          <p:nvPr/>
        </p:nvGrpSpPr>
        <p:grpSpPr>
          <a:xfrm>
            <a:off x="5089048" y="3251854"/>
            <a:ext cx="1832214" cy="1264784"/>
            <a:chOff x="-1576858" y="521154"/>
            <a:chExt cx="7199086" cy="4969555"/>
          </a:xfrm>
        </p:grpSpPr>
        <p:pic>
          <p:nvPicPr>
            <p:cNvPr id="24" name="Graphic 23" descr="Box">
              <a:extLst>
                <a:ext uri="{FF2B5EF4-FFF2-40B4-BE49-F238E27FC236}">
                  <a16:creationId xmlns:a16="http://schemas.microsoft.com/office/drawing/2014/main" id="{0A3B7F8D-BA62-4A87-A1AD-EB18CE07D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576858" y="2380343"/>
              <a:ext cx="1763486" cy="1763486"/>
            </a:xfrm>
            <a:prstGeom prst="rect">
              <a:avLst/>
            </a:prstGeom>
          </p:spPr>
        </p:pic>
        <p:pic>
          <p:nvPicPr>
            <p:cNvPr id="25" name="Graphic 24" descr="Box">
              <a:extLst>
                <a:ext uri="{FF2B5EF4-FFF2-40B4-BE49-F238E27FC236}">
                  <a16:creationId xmlns:a16="http://schemas.microsoft.com/office/drawing/2014/main" id="{5A073915-55D3-4E21-BF8C-C61268FA3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344505" y="2245406"/>
              <a:ext cx="3245303" cy="3245303"/>
            </a:xfrm>
            <a:prstGeom prst="rect">
              <a:avLst/>
            </a:prstGeom>
          </p:spPr>
        </p:pic>
        <p:pic>
          <p:nvPicPr>
            <p:cNvPr id="26" name="Graphic 25" descr="Box">
              <a:extLst>
                <a:ext uri="{FF2B5EF4-FFF2-40B4-BE49-F238E27FC236}">
                  <a16:creationId xmlns:a16="http://schemas.microsoft.com/office/drawing/2014/main" id="{229BF11C-E8C8-4DD8-8383-FA72417B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695115" y="1160462"/>
              <a:ext cx="1763486" cy="1763486"/>
            </a:xfrm>
            <a:prstGeom prst="rect">
              <a:avLst/>
            </a:prstGeom>
          </p:spPr>
        </p:pic>
        <p:pic>
          <p:nvPicPr>
            <p:cNvPr id="27" name="Graphic 26" descr="Box">
              <a:extLst>
                <a:ext uri="{FF2B5EF4-FFF2-40B4-BE49-F238E27FC236}">
                  <a16:creationId xmlns:a16="http://schemas.microsoft.com/office/drawing/2014/main" id="{496BDBEC-083B-48D8-B703-4D45F02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28756" y="521154"/>
              <a:ext cx="3245303" cy="3245303"/>
            </a:xfrm>
            <a:prstGeom prst="rect">
              <a:avLst/>
            </a:prstGeom>
          </p:spPr>
        </p:pic>
        <p:pic>
          <p:nvPicPr>
            <p:cNvPr id="28" name="Graphic 27" descr="Box">
              <a:extLst>
                <a:ext uri="{FF2B5EF4-FFF2-40B4-BE49-F238E27FC236}">
                  <a16:creationId xmlns:a16="http://schemas.microsoft.com/office/drawing/2014/main" id="{9D4ED5D7-B904-4F8E-B635-B20B5DE0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52010" y="3716337"/>
              <a:ext cx="1763486" cy="1763486"/>
            </a:xfrm>
            <a:prstGeom prst="rect">
              <a:avLst/>
            </a:prstGeom>
          </p:spPr>
        </p:pic>
        <p:pic>
          <p:nvPicPr>
            <p:cNvPr id="29" name="Graphic 28" descr="Box">
              <a:extLst>
                <a:ext uri="{FF2B5EF4-FFF2-40B4-BE49-F238E27FC236}">
                  <a16:creationId xmlns:a16="http://schemas.microsoft.com/office/drawing/2014/main" id="{E23D213B-A9F4-4B59-A7A0-AB3258629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58742" y="2669040"/>
              <a:ext cx="1763486" cy="1763486"/>
            </a:xfrm>
            <a:prstGeom prst="rect">
              <a:avLst/>
            </a:prstGeom>
          </p:spPr>
        </p:pic>
      </p:grpSp>
      <p:sp>
        <p:nvSpPr>
          <p:cNvPr id="35" name="Title 3">
            <a:extLst>
              <a:ext uri="{FF2B5EF4-FFF2-40B4-BE49-F238E27FC236}">
                <a16:creationId xmlns:a16="http://schemas.microsoft.com/office/drawing/2014/main" id="{DE70E3B0-E7B8-49C9-91C4-61E4CD5A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9" y="211111"/>
            <a:ext cx="4422253" cy="651036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1. Use a phone camera to capture multiple images of objects that need to be loaded.</a:t>
            </a:r>
          </a:p>
        </p:txBody>
      </p:sp>
      <p:pic>
        <p:nvPicPr>
          <p:cNvPr id="36" name="12">
            <a:hlinkClick r:id="" action="ppaction://media"/>
            <a:extLst>
              <a:ext uri="{FF2B5EF4-FFF2-40B4-BE49-F238E27FC236}">
                <a16:creationId xmlns:a16="http://schemas.microsoft.com/office/drawing/2014/main" id="{87CF9911-A922-455D-A671-3A54688BB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6616" y="2954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4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13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932B9-A71C-468A-A267-9AF58195D58B}"/>
              </a:ext>
            </a:extLst>
          </p:cNvPr>
          <p:cNvGrpSpPr/>
          <p:nvPr/>
        </p:nvGrpSpPr>
        <p:grpSpPr>
          <a:xfrm>
            <a:off x="4817580" y="211111"/>
            <a:ext cx="4927958" cy="3401787"/>
            <a:chOff x="6357257" y="553359"/>
            <a:chExt cx="7199086" cy="4969555"/>
          </a:xfrm>
        </p:grpSpPr>
        <p:pic>
          <p:nvPicPr>
            <p:cNvPr id="8" name="Graphic 7" descr="Box">
              <a:extLst>
                <a:ext uri="{FF2B5EF4-FFF2-40B4-BE49-F238E27FC236}">
                  <a16:creationId xmlns:a16="http://schemas.microsoft.com/office/drawing/2014/main" id="{677A769A-C2DE-4FE5-ACD8-56AD502E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57257" y="2412548"/>
              <a:ext cx="1763486" cy="1763486"/>
            </a:xfrm>
            <a:prstGeom prst="rect">
              <a:avLst/>
            </a:prstGeom>
          </p:spPr>
        </p:pic>
        <p:pic>
          <p:nvPicPr>
            <p:cNvPr id="9" name="Graphic 8" descr="Box">
              <a:extLst>
                <a:ext uri="{FF2B5EF4-FFF2-40B4-BE49-F238E27FC236}">
                  <a16:creationId xmlns:a16="http://schemas.microsoft.com/office/drawing/2014/main" id="{7BCAFC43-85BA-4089-9771-5201E391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9610" y="2277611"/>
              <a:ext cx="3245303" cy="3245303"/>
            </a:xfrm>
            <a:prstGeom prst="rect">
              <a:avLst/>
            </a:prstGeom>
          </p:spPr>
        </p:pic>
        <p:pic>
          <p:nvPicPr>
            <p:cNvPr id="10" name="Graphic 9" descr="Box">
              <a:extLst>
                <a:ext uri="{FF2B5EF4-FFF2-40B4-BE49-F238E27FC236}">
                  <a16:creationId xmlns:a16="http://schemas.microsoft.com/office/drawing/2014/main" id="{256B9F76-0DA4-4A9B-AE77-857D8C75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9000" y="1192667"/>
              <a:ext cx="1763486" cy="1763486"/>
            </a:xfrm>
            <a:prstGeom prst="rect">
              <a:avLst/>
            </a:prstGeom>
          </p:spPr>
        </p:pic>
        <p:pic>
          <p:nvPicPr>
            <p:cNvPr id="11" name="Graphic 10" descr="Box">
              <a:extLst>
                <a:ext uri="{FF2B5EF4-FFF2-40B4-BE49-F238E27FC236}">
                  <a16:creationId xmlns:a16="http://schemas.microsoft.com/office/drawing/2014/main" id="{3322A26E-DDFC-49D8-9522-F58C3C7B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2871" y="553359"/>
              <a:ext cx="3245303" cy="3245303"/>
            </a:xfrm>
            <a:prstGeom prst="rect">
              <a:avLst/>
            </a:prstGeom>
          </p:spPr>
        </p:pic>
        <p:pic>
          <p:nvPicPr>
            <p:cNvPr id="12" name="Graphic 11" descr="Box">
              <a:extLst>
                <a:ext uri="{FF2B5EF4-FFF2-40B4-BE49-F238E27FC236}">
                  <a16:creationId xmlns:a16="http://schemas.microsoft.com/office/drawing/2014/main" id="{AD37E74E-B315-4B87-B26C-A3050600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86125" y="3748542"/>
              <a:ext cx="1763486" cy="1763486"/>
            </a:xfrm>
            <a:prstGeom prst="rect">
              <a:avLst/>
            </a:prstGeom>
          </p:spPr>
        </p:pic>
        <p:pic>
          <p:nvPicPr>
            <p:cNvPr id="13" name="Graphic 12" descr="Box">
              <a:extLst>
                <a:ext uri="{FF2B5EF4-FFF2-40B4-BE49-F238E27FC236}">
                  <a16:creationId xmlns:a16="http://schemas.microsoft.com/office/drawing/2014/main" id="{98BAD59D-3D00-4738-AE42-62DA0B2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792857" y="2701245"/>
              <a:ext cx="1763486" cy="1763486"/>
            </a:xfrm>
            <a:prstGeom prst="rect">
              <a:avLst/>
            </a:prstGeom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124E90B-5110-4237-9BB5-AC33F35659CE}"/>
              </a:ext>
            </a:extLst>
          </p:cNvPr>
          <p:cNvSpPr/>
          <p:nvPr/>
        </p:nvSpPr>
        <p:spPr>
          <a:xfrm>
            <a:off x="5722239" y="5249637"/>
            <a:ext cx="266700" cy="323850"/>
          </a:xfrm>
          <a:prstGeom prst="ellipse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DE70E3B0-E7B8-49C9-91C4-61E4CD5A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9" y="211111"/>
            <a:ext cx="4422253" cy="304074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2. Using photogrammetry,</a:t>
            </a:r>
            <a:br>
              <a:rPr lang="en-US" sz="4000" dirty="0"/>
            </a:br>
            <a:r>
              <a:rPr lang="en-US" sz="4000" dirty="0"/>
              <a:t>create 3D models from those 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4DD61-D097-417D-80BA-A4AF14565908}"/>
              </a:ext>
            </a:extLst>
          </p:cNvPr>
          <p:cNvGrpSpPr/>
          <p:nvPr/>
        </p:nvGrpSpPr>
        <p:grpSpPr>
          <a:xfrm>
            <a:off x="7426928" y="3291224"/>
            <a:ext cx="4765072" cy="3173766"/>
            <a:chOff x="6668862" y="376617"/>
            <a:chExt cx="4765072" cy="317376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Light Gray Cube">
                  <a:extLst>
                    <a:ext uri="{FF2B5EF4-FFF2-40B4-BE49-F238E27FC236}">
                      <a16:creationId xmlns:a16="http://schemas.microsoft.com/office/drawing/2014/main" id="{E29672B6-EA1E-43FE-8BC5-3C9A87A9CF4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61512526"/>
                    </p:ext>
                  </p:extLst>
                </p:nvPr>
              </p:nvGraphicFramePr>
              <p:xfrm>
                <a:off x="7658100" y="1642032"/>
                <a:ext cx="1719589" cy="190835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719589" cy="1908351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9377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Light Gray Cube">
                  <a:extLst>
                    <a:ext uri="{FF2B5EF4-FFF2-40B4-BE49-F238E27FC236}">
                      <a16:creationId xmlns:a16="http://schemas.microsoft.com/office/drawing/2014/main" id="{E29672B6-EA1E-43FE-8BC5-3C9A87A9CF4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6166" y="4556639"/>
                  <a:ext cx="1719589" cy="1908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1" name="3D Model 30" descr="Light Gray Cube">
                  <a:extLst>
                    <a:ext uri="{FF2B5EF4-FFF2-40B4-BE49-F238E27FC236}">
                      <a16:creationId xmlns:a16="http://schemas.microsoft.com/office/drawing/2014/main" id="{43E18240-5B27-4D41-AFD9-40FCD2B903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05181790"/>
                    </p:ext>
                  </p:extLst>
                </p:nvPr>
              </p:nvGraphicFramePr>
              <p:xfrm>
                <a:off x="8994090" y="376617"/>
                <a:ext cx="1719590" cy="1908352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719590" cy="190835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9377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1" name="3D Model 30" descr="Light Gray Cube">
                  <a:extLst>
                    <a:ext uri="{FF2B5EF4-FFF2-40B4-BE49-F238E27FC236}">
                      <a16:creationId xmlns:a16="http://schemas.microsoft.com/office/drawing/2014/main" id="{43E18240-5B27-4D41-AFD9-40FCD2B903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52156" y="3291224"/>
                  <a:ext cx="1719590" cy="1908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2" name="3D Model 31" descr="Light Gray Cube">
                  <a:extLst>
                    <a:ext uri="{FF2B5EF4-FFF2-40B4-BE49-F238E27FC236}">
                      <a16:creationId xmlns:a16="http://schemas.microsoft.com/office/drawing/2014/main" id="{1FC24191-9E27-48DE-B614-6E398A66B27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59721172"/>
                    </p:ext>
                  </p:extLst>
                </p:nvPr>
              </p:nvGraphicFramePr>
              <p:xfrm>
                <a:off x="6668862" y="1541602"/>
                <a:ext cx="983529" cy="1091491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983529" cy="1091491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10829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2" name="3D Model 31" descr="Light Gray Cube">
                  <a:extLst>
                    <a:ext uri="{FF2B5EF4-FFF2-40B4-BE49-F238E27FC236}">
                      <a16:creationId xmlns:a16="http://schemas.microsoft.com/office/drawing/2014/main" id="{1FC24191-9E27-48DE-B614-6E398A66B27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6928" y="4456209"/>
                  <a:ext cx="983529" cy="1091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3" name="3D Model 32" descr="Light Gray Cube">
                  <a:extLst>
                    <a:ext uri="{FF2B5EF4-FFF2-40B4-BE49-F238E27FC236}">
                      <a16:creationId xmlns:a16="http://schemas.microsoft.com/office/drawing/2014/main" id="{FEECD3CF-B68E-4852-877B-58BE2A22220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4379139"/>
                    </p:ext>
                  </p:extLst>
                </p:nvPr>
              </p:nvGraphicFramePr>
              <p:xfrm>
                <a:off x="7317912" y="660937"/>
                <a:ext cx="983528" cy="1091492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983528" cy="109149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10829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3" name="3D Model 32" descr="Light Gray Cube">
                  <a:extLst>
                    <a:ext uri="{FF2B5EF4-FFF2-40B4-BE49-F238E27FC236}">
                      <a16:creationId xmlns:a16="http://schemas.microsoft.com/office/drawing/2014/main" id="{FEECD3CF-B68E-4852-877B-58BE2A2222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75978" y="3575544"/>
                  <a:ext cx="983528" cy="1091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 descr="Light Gray Cube">
                  <a:extLst>
                    <a:ext uri="{FF2B5EF4-FFF2-40B4-BE49-F238E27FC236}">
                      <a16:creationId xmlns:a16="http://schemas.microsoft.com/office/drawing/2014/main" id="{837A5063-17FA-489C-9DF5-FE02565E58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96905578"/>
                    </p:ext>
                  </p:extLst>
                </p:nvPr>
              </p:nvGraphicFramePr>
              <p:xfrm>
                <a:off x="10450406" y="1731482"/>
                <a:ext cx="983528" cy="1091492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983528" cy="109149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10829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 descr="Light Gray Cube">
                  <a:extLst>
                    <a:ext uri="{FF2B5EF4-FFF2-40B4-BE49-F238E27FC236}">
                      <a16:creationId xmlns:a16="http://schemas.microsoft.com/office/drawing/2014/main" id="{837A5063-17FA-489C-9DF5-FE02565E582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208472" y="4646089"/>
                  <a:ext cx="983528" cy="10914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Model 36" descr="Light Gray Cube">
                  <a:extLst>
                    <a:ext uri="{FF2B5EF4-FFF2-40B4-BE49-F238E27FC236}">
                      <a16:creationId xmlns:a16="http://schemas.microsoft.com/office/drawing/2014/main" id="{5945F8FF-B6A7-4812-AED0-496C6955483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4331618"/>
                    </p:ext>
                  </p:extLst>
                </p:nvPr>
              </p:nvGraphicFramePr>
              <p:xfrm>
                <a:off x="9586367" y="2432604"/>
                <a:ext cx="983528" cy="1091492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983528" cy="1091492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77343" ay="1883570" az="198126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10829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Model 36" descr="Light Gray Cube">
                  <a:extLst>
                    <a:ext uri="{FF2B5EF4-FFF2-40B4-BE49-F238E27FC236}">
                      <a16:creationId xmlns:a16="http://schemas.microsoft.com/office/drawing/2014/main" id="{5945F8FF-B6A7-4812-AED0-496C6955483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44433" y="5347211"/>
                  <a:ext cx="983528" cy="10914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Arrow: Bent 5">
            <a:extLst>
              <a:ext uri="{FF2B5EF4-FFF2-40B4-BE49-F238E27FC236}">
                <a16:creationId xmlns:a16="http://schemas.microsoft.com/office/drawing/2014/main" id="{1CCAA1F6-63A2-4135-AE12-0A72B2269DA7}"/>
              </a:ext>
            </a:extLst>
          </p:cNvPr>
          <p:cNvSpPr/>
          <p:nvPr/>
        </p:nvSpPr>
        <p:spPr>
          <a:xfrm rot="10258520" flipH="1">
            <a:off x="5587533" y="3520104"/>
            <a:ext cx="1323961" cy="2057400"/>
          </a:xfrm>
          <a:prstGeom prst="bentArrow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13">
            <a:hlinkClick r:id="" action="ppaction://media"/>
            <a:extLst>
              <a:ext uri="{FF2B5EF4-FFF2-40B4-BE49-F238E27FC236}">
                <a16:creationId xmlns:a16="http://schemas.microsoft.com/office/drawing/2014/main" id="{9A0F6FC3-01DE-4C40-B8FA-B019928E4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166946" y="3439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4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14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24E90B-5110-4237-9BB5-AC33F35659CE}"/>
              </a:ext>
            </a:extLst>
          </p:cNvPr>
          <p:cNvSpPr/>
          <p:nvPr/>
        </p:nvSpPr>
        <p:spPr>
          <a:xfrm>
            <a:off x="5722239" y="5249637"/>
            <a:ext cx="266700" cy="323850"/>
          </a:xfrm>
          <a:prstGeom prst="ellipse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DE70E3B0-E7B8-49C9-91C4-61E4CD5A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9" y="338729"/>
            <a:ext cx="4422253" cy="557516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3. Calculate optimal loading configuration and provide loading instructions to the user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ight Gray Cube">
                <a:extLst>
                  <a:ext uri="{FF2B5EF4-FFF2-40B4-BE49-F238E27FC236}">
                    <a16:creationId xmlns:a16="http://schemas.microsoft.com/office/drawing/2014/main" id="{8ED94AC0-C6E1-44CA-AF39-43DB456A11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7884194"/>
                  </p:ext>
                </p:extLst>
              </p:nvPr>
            </p:nvGraphicFramePr>
            <p:xfrm>
              <a:off x="7907250" y="-6474667"/>
              <a:ext cx="2054544" cy="17857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54544" cy="178574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1943" ay="3300235" az="-10661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74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ight Gray Cube">
                <a:extLst>
                  <a:ext uri="{FF2B5EF4-FFF2-40B4-BE49-F238E27FC236}">
                    <a16:creationId xmlns:a16="http://schemas.microsoft.com/office/drawing/2014/main" id="{8ED94AC0-C6E1-44CA-AF39-43DB456A11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7250" y="-6474667"/>
                <a:ext cx="2054544" cy="1785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ight Gray Cube">
                <a:extLst>
                  <a:ext uri="{FF2B5EF4-FFF2-40B4-BE49-F238E27FC236}">
                    <a16:creationId xmlns:a16="http://schemas.microsoft.com/office/drawing/2014/main" id="{92EF197E-B215-4CE2-A9A1-3840463E74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780574"/>
                  </p:ext>
                </p:extLst>
              </p:nvPr>
            </p:nvGraphicFramePr>
            <p:xfrm>
              <a:off x="9073064" y="-6765965"/>
              <a:ext cx="2097475" cy="18215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97475" cy="182156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720147" ay="1688518" az="-1027729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74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ight Gray Cube">
                <a:extLst>
                  <a:ext uri="{FF2B5EF4-FFF2-40B4-BE49-F238E27FC236}">
                    <a16:creationId xmlns:a16="http://schemas.microsoft.com/office/drawing/2014/main" id="{92EF197E-B215-4CE2-A9A1-3840463E7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3064" y="-6765965"/>
                <a:ext cx="2097475" cy="182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43E18240-5B27-4D41-AFD9-40FCD2B90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8169413"/>
                  </p:ext>
                </p:extLst>
              </p:nvPr>
            </p:nvGraphicFramePr>
            <p:xfrm>
              <a:off x="7846569" y="-4010763"/>
              <a:ext cx="3109211" cy="35775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09211" cy="357753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857664" ay="2821418" az="142187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91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Light Gray Cube">
                <a:extLst>
                  <a:ext uri="{FF2B5EF4-FFF2-40B4-BE49-F238E27FC236}">
                    <a16:creationId xmlns:a16="http://schemas.microsoft.com/office/drawing/2014/main" id="{43E18240-5B27-4D41-AFD9-40FCD2B90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6569" y="-4010763"/>
                <a:ext cx="3109211" cy="3577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ight Gray Cube">
                <a:extLst>
                  <a:ext uri="{FF2B5EF4-FFF2-40B4-BE49-F238E27FC236}">
                    <a16:creationId xmlns:a16="http://schemas.microsoft.com/office/drawing/2014/main" id="{E23FCF84-7CBC-416A-9EC8-0A6CF234F2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5518225"/>
                  </p:ext>
                </p:extLst>
              </p:nvPr>
            </p:nvGraphicFramePr>
            <p:xfrm>
              <a:off x="7686316" y="-6794140"/>
              <a:ext cx="2065813" cy="187791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65813" cy="187791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503534" ay="2172176" az="-100099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974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ight Gray Cube">
                <a:extLst>
                  <a:ext uri="{FF2B5EF4-FFF2-40B4-BE49-F238E27FC236}">
                    <a16:creationId xmlns:a16="http://schemas.microsoft.com/office/drawing/2014/main" id="{E23FCF84-7CBC-416A-9EC8-0A6CF234F2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6316" y="-6794140"/>
                <a:ext cx="2065813" cy="187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Light Gray Cube">
                <a:extLst>
                  <a:ext uri="{FF2B5EF4-FFF2-40B4-BE49-F238E27FC236}">
                    <a16:creationId xmlns:a16="http://schemas.microsoft.com/office/drawing/2014/main" id="{F4FB74FF-1A7E-42DD-A6C6-7D5CBA0D86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347244"/>
                  </p:ext>
                </p:extLst>
              </p:nvPr>
            </p:nvGraphicFramePr>
            <p:xfrm>
              <a:off x="8758335" y="-7001693"/>
              <a:ext cx="1625845" cy="183841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5845" cy="183841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-9719093" ay="2209328" az="-1013823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9741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Light Gray Cube">
                <a:extLst>
                  <a:ext uri="{FF2B5EF4-FFF2-40B4-BE49-F238E27FC236}">
                    <a16:creationId xmlns:a16="http://schemas.microsoft.com/office/drawing/2014/main" id="{F4FB74FF-1A7E-42DD-A6C6-7D5CBA0D86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8335" y="-7001693"/>
                <a:ext cx="1625845" cy="1838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CD747887-8C50-4DDE-9E6D-8FE83228C2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820409"/>
                  </p:ext>
                </p:extLst>
              </p:nvPr>
            </p:nvGraphicFramePr>
            <p:xfrm>
              <a:off x="7846569" y="-5878033"/>
              <a:ext cx="3109211" cy="31202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09211" cy="312029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452" ay="3187929" az="8515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62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 Gray Cube">
                <a:extLst>
                  <a:ext uri="{FF2B5EF4-FFF2-40B4-BE49-F238E27FC236}">
                    <a16:creationId xmlns:a16="http://schemas.microsoft.com/office/drawing/2014/main" id="{CD747887-8C50-4DDE-9E6D-8FE83228C2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46569" y="-5878033"/>
                <a:ext cx="3109211" cy="312029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14">
            <a:hlinkClick r:id="" action="ppaction://media"/>
            <a:extLst>
              <a:ext uri="{FF2B5EF4-FFF2-40B4-BE49-F238E27FC236}">
                <a16:creationId xmlns:a16="http://schemas.microsoft.com/office/drawing/2014/main" id="{44E7B707-F92E-4CBB-AFBD-B7D00DBDF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70539" y="401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00416 1.0421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5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599 0.00625 L -0.00533 1.0574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25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2.59259E-6 L -0.00416 1.0421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521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195 0.04861 L -0.00612 1.0907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521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599 0.00625 L -0.00533 1.057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599 0.00625 L -0.00534 1.0574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, drawing, light&#10;&#10;Description automatically generated">
            <a:extLst>
              <a:ext uri="{FF2B5EF4-FFF2-40B4-BE49-F238E27FC236}">
                <a16:creationId xmlns:a16="http://schemas.microsoft.com/office/drawing/2014/main" id="{023670E6-4584-4F1C-8418-20798EA3E68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saturation sat="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5895151" y="44870"/>
            <a:ext cx="6234445" cy="4087786"/>
          </a:xfrm>
          <a:prstGeom prst="rect">
            <a:avLst/>
          </a:prstGeom>
          <a:scene3d>
            <a:camera prst="perspectiveLeft">
              <a:rot lat="0" lon="1500000" rev="0"/>
            </a:camera>
            <a:lightRig rig="threePt" dir="t"/>
          </a:scene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F90C-4FAD-45A6-910D-73DB632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15</a:t>
            </a:fld>
            <a:endParaRPr lang="en-US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DE70E3B0-E7B8-49C9-91C4-61E4CD5A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9" y="338729"/>
            <a:ext cx="4422253" cy="557516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4. The user can navigate a 3D map showing the location of every box in the truck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5688F9-4BD4-4CFF-84E2-FD27EA228ED7}"/>
              </a:ext>
            </a:extLst>
          </p:cNvPr>
          <p:cNvGrpSpPr/>
          <p:nvPr/>
        </p:nvGrpSpPr>
        <p:grpSpPr>
          <a:xfrm>
            <a:off x="3746481" y="2734582"/>
            <a:ext cx="4260191" cy="4123418"/>
            <a:chOff x="3790024" y="1873478"/>
            <a:chExt cx="4260191" cy="41234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324FD5-598D-465E-A2FD-AABFA4402389}"/>
                </a:ext>
              </a:extLst>
            </p:cNvPr>
            <p:cNvSpPr/>
            <p:nvPr/>
          </p:nvSpPr>
          <p:spPr>
            <a:xfrm>
              <a:off x="5123543" y="2333626"/>
              <a:ext cx="1630303" cy="2955106"/>
            </a:xfrm>
            <a:prstGeom prst="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83E30DD-E6E0-4703-8FC2-841B629E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926797" y="1873478"/>
              <a:ext cx="4123418" cy="4123418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24E90B-5110-4237-9BB5-AC33F35659CE}"/>
                </a:ext>
              </a:extLst>
            </p:cNvPr>
            <p:cNvSpPr/>
            <p:nvPr/>
          </p:nvSpPr>
          <p:spPr>
            <a:xfrm>
              <a:off x="5722239" y="5249637"/>
              <a:ext cx="266700" cy="323850"/>
            </a:xfrm>
            <a:prstGeom prst="ellipse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FA0FEAB-587A-4F88-940C-6908FA6CF827}"/>
                </a:ext>
              </a:extLst>
            </p:cNvPr>
            <p:cNvGrpSpPr/>
            <p:nvPr/>
          </p:nvGrpSpPr>
          <p:grpSpPr>
            <a:xfrm>
              <a:off x="5777268" y="3408589"/>
              <a:ext cx="976578" cy="1841048"/>
              <a:chOff x="7686316" y="-7001693"/>
              <a:chExt cx="3484223" cy="6568469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6" name="3D Model 25" descr="Light Gray Cube">
                    <a:extLst>
                      <a:ext uri="{FF2B5EF4-FFF2-40B4-BE49-F238E27FC236}">
                        <a16:creationId xmlns:a16="http://schemas.microsoft.com/office/drawing/2014/main" id="{8ED94AC0-C6E1-44CA-AF39-43DB456A111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45802331"/>
                      </p:ext>
                    </p:extLst>
                  </p:nvPr>
                </p:nvGraphicFramePr>
                <p:xfrm>
                  <a:off x="7907250" y="-6474667"/>
                  <a:ext cx="2054544" cy="1785745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575859" cy="50051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1281943" ay="3300235" az="-1066150"/>
                        <am3d:postTrans dx="0" dy="0" dz="0"/>
                      </am3d:trans>
                      <am3d:raster rName="Office3DRenderer" rVer="16.0.8326">
                        <am3d:blip r:embed="rId11"/>
                      </am3d:raster>
                      <am3d:objViewport viewportSz="55332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6" name="3D Model 25" descr="Light Gray Cube">
                    <a:extLst>
                      <a:ext uri="{FF2B5EF4-FFF2-40B4-BE49-F238E27FC236}">
                        <a16:creationId xmlns:a16="http://schemas.microsoft.com/office/drawing/2014/main" id="{8ED94AC0-C6E1-44CA-AF39-43DB456A111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95650" y="4417411"/>
                    <a:ext cx="575859" cy="500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7" name="3D Model 26" descr="Light Gray Cube">
                    <a:extLst>
                      <a:ext uri="{FF2B5EF4-FFF2-40B4-BE49-F238E27FC236}">
                        <a16:creationId xmlns:a16="http://schemas.microsoft.com/office/drawing/2014/main" id="{92EF197E-B215-4CE2-A9A1-3840463E743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9312545"/>
                      </p:ext>
                    </p:extLst>
                  </p:nvPr>
                </p:nvGraphicFramePr>
                <p:xfrm>
                  <a:off x="9073064" y="-6765965"/>
                  <a:ext cx="2097475" cy="1821567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587892" cy="51055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720147" ay="1688518" az="-10277298"/>
                        <am3d:postTrans dx="0" dy="0" dz="0"/>
                      </am3d:trans>
                      <am3d:raster rName="Office3DRenderer" rVer="16.0.8326">
                        <am3d:blip r:embed="rId12"/>
                      </am3d:raster>
                      <am3d:objViewport viewportSz="55332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7" name="3D Model 26" descr="Light Gray Cube">
                    <a:extLst>
                      <a:ext uri="{FF2B5EF4-FFF2-40B4-BE49-F238E27FC236}">
                        <a16:creationId xmlns:a16="http://schemas.microsoft.com/office/drawing/2014/main" id="{92EF197E-B215-4CE2-A9A1-3840463E743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22411" y="4335764"/>
                    <a:ext cx="587892" cy="510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1" name="3D Model 30" descr="Light Gray Cube">
                    <a:extLst>
                      <a:ext uri="{FF2B5EF4-FFF2-40B4-BE49-F238E27FC236}">
                        <a16:creationId xmlns:a16="http://schemas.microsoft.com/office/drawing/2014/main" id="{43E18240-5B27-4D41-AFD9-40FCD2B9038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258095668"/>
                      </p:ext>
                    </p:extLst>
                  </p:nvPr>
                </p:nvGraphicFramePr>
                <p:xfrm>
                  <a:off x="7846569" y="-4010763"/>
                  <a:ext cx="3109211" cy="3577539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871467" cy="100273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857664" ay="2821418" az="1421870"/>
                        <am3d:postTrans dx="0" dy="0" dz="0"/>
                      </am3d:trans>
                      <am3d:raster rName="Office3DRenderer" rVer="16.0.8326">
                        <am3d:blip r:embed="rId13"/>
                      </am3d:raster>
                      <am3d:objViewport viewportSz="103461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1" name="3D Model 30" descr="Light Gray Cube">
                    <a:extLst>
                      <a:ext uri="{FF2B5EF4-FFF2-40B4-BE49-F238E27FC236}">
                        <a16:creationId xmlns:a16="http://schemas.microsoft.com/office/drawing/2014/main" id="{43E18240-5B27-4D41-AFD9-40FCD2B9038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778642" y="5108008"/>
                    <a:ext cx="871467" cy="1002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8" name="3D Model 27" descr="Light Gray Cube">
                    <a:extLst>
                      <a:ext uri="{FF2B5EF4-FFF2-40B4-BE49-F238E27FC236}">
                        <a16:creationId xmlns:a16="http://schemas.microsoft.com/office/drawing/2014/main" id="{E23FCF84-7CBC-416A-9EC8-0A6CF234F2C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40683470"/>
                      </p:ext>
                    </p:extLst>
                  </p:nvPr>
                </p:nvGraphicFramePr>
                <p:xfrm>
                  <a:off x="7686316" y="-6794140"/>
                  <a:ext cx="2065813" cy="1877915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579018" cy="52635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503534" ay="2172176" az="-10009952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55332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8" name="3D Model 27" descr="Light Gray Cube">
                    <a:extLst>
                      <a:ext uri="{FF2B5EF4-FFF2-40B4-BE49-F238E27FC236}">
                        <a16:creationId xmlns:a16="http://schemas.microsoft.com/office/drawing/2014/main" id="{E23FCF84-7CBC-416A-9EC8-0A6CF234F2C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733725" y="4327867"/>
                    <a:ext cx="579018" cy="526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9" name="3D Model 28" descr="Light Gray Cube">
                    <a:extLst>
                      <a:ext uri="{FF2B5EF4-FFF2-40B4-BE49-F238E27FC236}">
                        <a16:creationId xmlns:a16="http://schemas.microsoft.com/office/drawing/2014/main" id="{F4FB74FF-1A7E-42DD-A6C6-7D5CBA0D860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45168091"/>
                      </p:ext>
                    </p:extLst>
                  </p:nvPr>
                </p:nvGraphicFramePr>
                <p:xfrm>
                  <a:off x="8758335" y="-7001693"/>
                  <a:ext cx="1625845" cy="1838419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455701" cy="51528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9719093" ay="2209328" az="-10138238"/>
                        <am3d:postTrans dx="0" dy="0" dz="0"/>
                      </am3d:trans>
                      <am3d:raster rName="Office3DRenderer" rVer="16.0.8326">
                        <am3d:blip r:embed="rId15"/>
                      </am3d:raster>
                      <am3d:objViewport viewportSz="55332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9" name="3D Model 28" descr="Light Gray Cube">
                    <a:extLst>
                      <a:ext uri="{FF2B5EF4-FFF2-40B4-BE49-F238E27FC236}">
                        <a16:creationId xmlns:a16="http://schemas.microsoft.com/office/drawing/2014/main" id="{F4FB74FF-1A7E-42DD-A6C6-7D5CBA0D860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034197" y="4269693"/>
                    <a:ext cx="455701" cy="515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0" name="3D Model 19" descr="Light Gray Cube">
                    <a:extLst>
                      <a:ext uri="{FF2B5EF4-FFF2-40B4-BE49-F238E27FC236}">
                        <a16:creationId xmlns:a16="http://schemas.microsoft.com/office/drawing/2014/main" id="{CD747887-8C50-4DDE-9E6D-8FE83228C22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3185723"/>
                      </p:ext>
                    </p:extLst>
                  </p:nvPr>
                </p:nvGraphicFramePr>
                <p:xfrm>
                  <a:off x="7846569" y="-5878033"/>
                  <a:ext cx="3109211" cy="3120295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871467" cy="87457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06452" ay="3187929" az="85154"/>
                        <am3d:postTrans dx="0" dy="0" dz="0"/>
                      </am3d:trans>
                      <am3d:raster rName="Office3DRenderer" rVer="16.0.8326">
                        <am3d:blip r:embed="rId16"/>
                      </am3d:raster>
                      <am3d:objViewport viewportSz="111059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0" name="3D Model 19" descr="Light Gray Cube">
                    <a:extLst>
                      <a:ext uri="{FF2B5EF4-FFF2-40B4-BE49-F238E27FC236}">
                        <a16:creationId xmlns:a16="http://schemas.microsoft.com/office/drawing/2014/main" id="{CD747887-8C50-4DDE-9E6D-8FE83228C22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778642" y="4584639"/>
                    <a:ext cx="871467" cy="874574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BB1C1EE-5D97-43B1-AE08-6C65ECE2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790024" y="1873478"/>
              <a:ext cx="4123418" cy="4123418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09FE5-D1B8-4FD5-8DBB-5262EB87F989}"/>
                </a:ext>
              </a:extLst>
            </p:cNvPr>
            <p:cNvSpPr/>
            <p:nvPr/>
          </p:nvSpPr>
          <p:spPr>
            <a:xfrm>
              <a:off x="5722239" y="5249637"/>
              <a:ext cx="266700" cy="323850"/>
            </a:xfrm>
            <a:prstGeom prst="ellipse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9EFA5B4-CB62-45AD-AA6E-82FF2E3D52AE}"/>
              </a:ext>
            </a:extLst>
          </p:cNvPr>
          <p:cNvCxnSpPr>
            <a:cxnSpLocks/>
          </p:cNvCxnSpPr>
          <p:nvPr/>
        </p:nvCxnSpPr>
        <p:spPr>
          <a:xfrm>
            <a:off x="5381625" y="5378078"/>
            <a:ext cx="444236" cy="308217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884EAB1-8479-4CE4-B30D-016C51CA4FCE}"/>
              </a:ext>
            </a:extLst>
          </p:cNvPr>
          <p:cNvCxnSpPr>
            <a:cxnSpLocks/>
          </p:cNvCxnSpPr>
          <p:nvPr/>
        </p:nvCxnSpPr>
        <p:spPr>
          <a:xfrm flipV="1">
            <a:off x="5374164" y="5068913"/>
            <a:ext cx="404478" cy="309165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8CE9A4C-4E69-46B4-AF4B-BA0D98DB94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8376" y="3814447"/>
            <a:ext cx="567343" cy="40132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38762AA-06ED-45DC-8219-1B02A0EE1A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3115" y="3891705"/>
            <a:ext cx="540446" cy="23898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F94765-4E1E-40D9-95FD-E331BF15D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3822" y="4004500"/>
            <a:ext cx="569744" cy="3461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645175F-F7F9-4EAA-8BF0-933F124EFE70}"/>
              </a:ext>
            </a:extLst>
          </p:cNvPr>
          <p:cNvCxnSpPr>
            <a:cxnSpLocks/>
          </p:cNvCxnSpPr>
          <p:nvPr/>
        </p:nvCxnSpPr>
        <p:spPr>
          <a:xfrm rot="5400000">
            <a:off x="5703760" y="3970240"/>
            <a:ext cx="598831" cy="11642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3">
            <a:extLst>
              <a:ext uri="{FF2B5EF4-FFF2-40B4-BE49-F238E27FC236}">
                <a16:creationId xmlns:a16="http://schemas.microsoft.com/office/drawing/2014/main" id="{5987D6A4-1AC3-4E75-ADB9-95B440DD3EC5}"/>
              </a:ext>
            </a:extLst>
          </p:cNvPr>
          <p:cNvSpPr txBox="1">
            <a:spLocks/>
          </p:cNvSpPr>
          <p:nvPr/>
        </p:nvSpPr>
        <p:spPr>
          <a:xfrm>
            <a:off x="5808190" y="3550616"/>
            <a:ext cx="550656" cy="201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800" dirty="0"/>
              <a:t>kitchen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0486DFB4-BC26-4F42-93B1-B28C8F2A1333}"/>
              </a:ext>
            </a:extLst>
          </p:cNvPr>
          <p:cNvSpPr txBox="1">
            <a:spLocks/>
          </p:cNvSpPr>
          <p:nvPr/>
        </p:nvSpPr>
        <p:spPr>
          <a:xfrm>
            <a:off x="5128040" y="5177284"/>
            <a:ext cx="550656" cy="201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800" dirty="0"/>
              <a:t>garage</a:t>
            </a:r>
          </a:p>
        </p:txBody>
      </p:sp>
      <p:pic>
        <p:nvPicPr>
          <p:cNvPr id="65" name="15">
            <a:hlinkClick r:id="" action="ppaction://media"/>
            <a:extLst>
              <a:ext uri="{FF2B5EF4-FFF2-40B4-BE49-F238E27FC236}">
                <a16:creationId xmlns:a16="http://schemas.microsoft.com/office/drawing/2014/main" id="{BA8F2D25-AD0C-4522-81FE-CF8662515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219543" y="1401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3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9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“Is this even feasible?”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16</a:t>
            </a:fld>
            <a:endParaRPr lang="en-US"/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C3FE9F0E-5218-4447-8A83-C8B37A1E8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308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4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Photogrammetry, creating 3D models from 2D images, is a proven technology.</a:t>
            </a:r>
            <a:br>
              <a:rPr lang="en-US" dirty="0"/>
            </a:br>
            <a:r>
              <a:rPr lang="en-US" dirty="0"/>
              <a:t>It’s used today by Google Earth, as well as in the entertainment industry to create realistic 3D models.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4481623" y="6450353"/>
            <a:ext cx="322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YouTube.com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Medium.com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DE76BDD4-0D57-4D69-B90D-963CA74F6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250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4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 descr="A larg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E87FCDA7-3797-489C-B8EF-6988259EE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8" y="1323805"/>
            <a:ext cx="5227749" cy="421039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88AE517-F71C-4E31-BD48-E8E665B3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914400"/>
            <a:ext cx="4953000" cy="421038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Old Dominion University, as seen on Google Earth.</a:t>
            </a:r>
          </a:p>
        </p:txBody>
      </p:sp>
      <p:pic>
        <p:nvPicPr>
          <p:cNvPr id="11" name="18">
            <a:hlinkClick r:id="" action="ppaction://media"/>
            <a:extLst>
              <a:ext uri="{FF2B5EF4-FFF2-40B4-BE49-F238E27FC236}">
                <a16:creationId xmlns:a16="http://schemas.microsoft.com/office/drawing/2014/main" id="{46945D6F-C9AA-42B0-8FE0-118238790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3047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2D “Packing Algorithms” are already proven and are heavily used in manufacturing to minimize material waste.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4895371" y="6450353"/>
            <a:ext cx="2401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CADCode.com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19">
            <a:hlinkClick r:id="" action="ppaction://media"/>
            <a:extLst>
              <a:ext uri="{FF2B5EF4-FFF2-40B4-BE49-F238E27FC236}">
                <a16:creationId xmlns:a16="http://schemas.microsoft.com/office/drawing/2014/main" id="{24A9FB8F-7B45-47C3-990D-DBCDF0339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27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A72B-9352-440C-8F83-D8D0989E0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4369" y="3426856"/>
            <a:ext cx="4680858" cy="862557"/>
          </a:xfrm>
        </p:spPr>
        <p:txBody>
          <a:bodyPr>
            <a:noAutofit/>
          </a:bodyPr>
          <a:lstStyle/>
          <a:p>
            <a:r>
              <a:rPr lang="en-US" sz="7200" b="1" spc="300" dirty="0"/>
              <a:t>Load.in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D4B51-ADC0-41E3-A87A-DEBA67EE9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1817" y="5502332"/>
            <a:ext cx="3071949" cy="1129937"/>
          </a:xfrm>
        </p:spPr>
        <p:txBody>
          <a:bodyPr>
            <a:noAutofit/>
          </a:bodyPr>
          <a:lstStyle/>
          <a:p>
            <a:pPr algn="r"/>
            <a:r>
              <a:rPr lang="en-US" sz="2000" b="1" dirty="0"/>
              <a:t>Jason Moran</a:t>
            </a:r>
          </a:p>
          <a:p>
            <a:pPr algn="r"/>
            <a:r>
              <a:rPr lang="en-US" sz="2000" b="1" dirty="0"/>
              <a:t>Old Dominion University</a:t>
            </a:r>
          </a:p>
          <a:p>
            <a:pPr algn="r"/>
            <a:r>
              <a:rPr lang="en-US" sz="2000" b="1" dirty="0"/>
              <a:t>9/13/2020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D37DA1-4D70-4C8B-A767-DC0BD2A8728D}"/>
              </a:ext>
            </a:extLst>
          </p:cNvPr>
          <p:cNvSpPr txBox="1">
            <a:spLocks/>
          </p:cNvSpPr>
          <p:nvPr/>
        </p:nvSpPr>
        <p:spPr>
          <a:xfrm>
            <a:off x="3022848" y="4289413"/>
            <a:ext cx="6143898" cy="4120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300" dirty="0"/>
              <a:t>Give your move a game plan.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2B53F2-34BD-40AD-9379-E3F35CAC1E50}"/>
              </a:ext>
            </a:extLst>
          </p:cNvPr>
          <p:cNvGrpSpPr/>
          <p:nvPr/>
        </p:nvGrpSpPr>
        <p:grpSpPr>
          <a:xfrm>
            <a:off x="5381562" y="2711814"/>
            <a:ext cx="1428873" cy="1432227"/>
            <a:chOff x="5638798" y="2453973"/>
            <a:chExt cx="1428873" cy="143222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7C6B570-1629-4743-9880-35F982FEEFBD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C9E2751-25C4-4887-8CB6-8F3C164B2F8A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19BC4C3-9B0A-405B-82C0-57E0D07AB38A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AA060F3-5543-4105-A101-11442A1477EB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A311400-00FA-44C2-A9EE-65A8BF56EEC7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A28F8E8-986A-4429-A111-379E9245E6EC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D373F84-50AF-4888-B387-69F7E56915CD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0F47675-DCBC-4572-AC54-21A4858BA5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2BB2A9-3140-4DD0-8675-0DC9CB48274B}"/>
              </a:ext>
            </a:extLst>
          </p:cNvPr>
          <p:cNvGrpSpPr/>
          <p:nvPr/>
        </p:nvGrpSpPr>
        <p:grpSpPr>
          <a:xfrm>
            <a:off x="5380360" y="2712616"/>
            <a:ext cx="1428873" cy="1432227"/>
            <a:chOff x="5638798" y="2453973"/>
            <a:chExt cx="1428873" cy="14322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24AD51D-F9FA-49F7-B3F2-60E7D7378C32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2E270F2-F219-4D02-BC44-D3D864464DD2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4A5ED4C-272E-4D21-B115-217422C59387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35F1B0B-854D-48BB-85D7-99E81ED9C192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8431AE3-20E5-4BB5-95E9-EFBFC9585B73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1AED0D8-531A-4DB6-85CC-743C1E20016C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29CB39-E439-4361-9BF1-05DEAB8DFD8A}"/>
              </a:ext>
            </a:extLst>
          </p:cNvPr>
          <p:cNvSpPr/>
          <p:nvPr/>
        </p:nvSpPr>
        <p:spPr>
          <a:xfrm>
            <a:off x="5893631" y="-1288090"/>
            <a:ext cx="402336" cy="4023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9B3985-2315-4E75-AFA5-0C78928816E2}"/>
              </a:ext>
            </a:extLst>
          </p:cNvPr>
          <p:cNvSpPr/>
          <p:nvPr/>
        </p:nvSpPr>
        <p:spPr>
          <a:xfrm>
            <a:off x="0" y="6008914"/>
            <a:ext cx="885371" cy="849086"/>
          </a:xfrm>
          <a:prstGeom prst="rect">
            <a:avLst/>
          </a:prstGeom>
          <a:solidFill>
            <a:srgbClr val="6DD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1">
            <a:hlinkClick r:id="" action="ppaction://media"/>
            <a:extLst>
              <a:ext uri="{FF2B5EF4-FFF2-40B4-BE49-F238E27FC236}">
                <a16:creationId xmlns:a16="http://schemas.microsoft.com/office/drawing/2014/main" id="{44113237-61B7-453D-88BB-1E8F37058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2733" y="2257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0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33333E-6 L 0.00013 0.65833 " pathEditMode="relative" rAng="0" ptsTypes="AA" p14:bounceEnd="37500">
                                          <p:cBhvr>
                                            <p:cTn id="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9600000">
                                          <p:cBhvr>
                                            <p:cTn id="1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1.48148E-6 L 0 -0.16111 " pathEditMode="relative" rAng="0" ptsTypes="AA">
                                          <p:cBhvr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4" dur="20023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5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2" grpId="0"/>
          <p:bldP spid="3" grpId="0" uiExpand="1" build="p"/>
          <p:bldP spid="4" grpId="0"/>
          <p:bldP spid="49" grpId="0" animBg="1"/>
          <p:bldP spid="48" grpId="0" animBg="1"/>
          <p:bldP spid="48" grpId="1" animBg="1"/>
          <p:bldP spid="48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3.33333E-6 L 0.00013 0.65833 " pathEditMode="relative" rAng="0" ptsTypes="AA">
                                          <p:cBhvr>
                                            <p:cTn id="8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9600000">
                                          <p:cBhvr>
                                            <p:cTn id="10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0 1.48148E-6 L 0 -0.16111 " pathEditMode="relative" rAng="0" ptsTypes="AA">
                                          <p:cBhvr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4" dur="20023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5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2"/>
                    </p:tgtEl>
                  </p:cMediaNode>
                </p:audio>
              </p:childTnLst>
            </p:cTn>
          </p:par>
        </p:tnLst>
        <p:bldLst>
          <p:bldP spid="2" grpId="0"/>
          <p:bldP spid="3" grpId="0" uiExpand="1" build="p"/>
          <p:bldP spid="4" grpId="0"/>
          <p:bldP spid="49" grpId="0" animBg="1"/>
          <p:bldP spid="48" grpId="0" animBg="1"/>
          <p:bldP spid="48" grpId="1" animBg="1"/>
          <p:bldP spid="48" grpId="2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8960B3-0550-4972-B560-A84ECC7FB9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t="13702" r="6124" b="37963"/>
          <a:stretch/>
        </p:blipFill>
        <p:spPr>
          <a:xfrm>
            <a:off x="292100" y="1492931"/>
            <a:ext cx="6426200" cy="331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2C9BF-31AF-4101-82B1-0572DF735E9B}"/>
              </a:ext>
            </a:extLst>
          </p:cNvPr>
          <p:cNvSpPr/>
          <p:nvPr/>
        </p:nvSpPr>
        <p:spPr>
          <a:xfrm>
            <a:off x="4895371" y="6450353"/>
            <a:ext cx="2401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CADCode.com</a:t>
            </a:r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9E9A49D-D538-4090-92FA-345FD0B0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0" y="914400"/>
            <a:ext cx="4953000" cy="421038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2D packing at work for manufacturing.</a:t>
            </a:r>
          </a:p>
        </p:txBody>
      </p:sp>
      <p:pic>
        <p:nvPicPr>
          <p:cNvPr id="13" name="20">
            <a:hlinkClick r:id="" action="ppaction://media"/>
            <a:extLst>
              <a:ext uri="{FF2B5EF4-FFF2-40B4-BE49-F238E27FC236}">
                <a16:creationId xmlns:a16="http://schemas.microsoft.com/office/drawing/2014/main" id="{C0EF6D8C-36EE-41EC-8F3C-452164955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4986" y="407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3D “Packing Algorithms” aren’t as proven, but there </a:t>
            </a:r>
            <a:r>
              <a:rPr lang="en-US" i="1" dirty="0"/>
              <a:t>is </a:t>
            </a:r>
            <a:r>
              <a:rPr lang="en-US" dirty="0"/>
              <a:t>prior work.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4724401" y="6450353"/>
            <a:ext cx="274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SemanticScholar.org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21">
            <a:hlinkClick r:id="" action="ppaction://media"/>
            <a:extLst>
              <a:ext uri="{FF2B5EF4-FFF2-40B4-BE49-F238E27FC236}">
                <a16:creationId xmlns:a16="http://schemas.microsoft.com/office/drawing/2014/main" id="{277AD53C-5D3E-4191-9AC1-9209A5BD2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9000" y="407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Professional movers already have their own “algorithm” for loading a truck that we may be able to mimic.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4895371" y="6450353"/>
            <a:ext cx="2401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YouTube.com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F6BEDC25-F79E-4712-BBA8-FBC32692E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9286" y="353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0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606"/>
            <a:ext cx="10515600" cy="164663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6DD1A1"/>
                </a:solidFill>
              </a:rPr>
              <a:t>“So we sell families that are moving an app to help them plan their move?”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23</a:t>
            </a:fld>
            <a:endParaRPr lang="en-US"/>
          </a:p>
        </p:txBody>
      </p:sp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CDF93265-8FC5-4704-BB73-77F138347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1982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2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8682"/>
            <a:ext cx="10515600" cy="325438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The moving family is the end user... But truck rental companies are the </a:t>
            </a:r>
            <a:r>
              <a:rPr lang="en-US" i="1" dirty="0"/>
              <a:t>real</a:t>
            </a:r>
            <a:r>
              <a:rPr lang="en-US" dirty="0"/>
              <a:t> customer.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424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24</a:t>
            </a:fld>
            <a:endParaRPr lang="en-US"/>
          </a:p>
        </p:txBody>
      </p:sp>
      <p:pic>
        <p:nvPicPr>
          <p:cNvPr id="9" name="24">
            <a:hlinkClick r:id="" action="ppaction://media"/>
            <a:extLst>
              <a:ext uri="{FF2B5EF4-FFF2-40B4-BE49-F238E27FC236}">
                <a16:creationId xmlns:a16="http://schemas.microsoft.com/office/drawing/2014/main" id="{BAA93B31-7684-4908-808B-340BC7DFC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4657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How do you market an app that people only need a few times in their life?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Catch them when they need it most.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25</a:t>
            </a:fld>
            <a:endParaRPr lang="en-US"/>
          </a:p>
        </p:txBody>
      </p:sp>
      <p:pic>
        <p:nvPicPr>
          <p:cNvPr id="3" name="25">
            <a:hlinkClick r:id="" action="ppaction://media"/>
            <a:extLst>
              <a:ext uri="{FF2B5EF4-FFF2-40B4-BE49-F238E27FC236}">
                <a16:creationId xmlns:a16="http://schemas.microsoft.com/office/drawing/2014/main" id="{9D18653E-9D80-439E-A6C6-8879CFD08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2479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31,000,000 Americans moved in 2019. 45% of those people rented a moving truck.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029842" y="6450353"/>
            <a:ext cx="2132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MoveBuddha.com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26</a:t>
            </a:fld>
            <a:endParaRPr lang="en-US"/>
          </a:p>
        </p:txBody>
      </p:sp>
      <p:pic>
        <p:nvPicPr>
          <p:cNvPr id="6" name="26">
            <a:hlinkClick r:id="" action="ppaction://media"/>
            <a:extLst>
              <a:ext uri="{FF2B5EF4-FFF2-40B4-BE49-F238E27FC236}">
                <a16:creationId xmlns:a16="http://schemas.microsoft.com/office/drawing/2014/main" id="{FAE4F99B-29CD-497B-833E-F7B564E100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250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 err="1"/>
              <a:t>Load.In</a:t>
            </a:r>
            <a:r>
              <a:rPr lang="en-US" dirty="0"/>
              <a:t> gives truck rental companies a real competitive edge and simplifies our work.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27</a:t>
            </a:fld>
            <a:endParaRPr lang="en-US"/>
          </a:p>
        </p:txBody>
      </p:sp>
      <p:pic>
        <p:nvPicPr>
          <p:cNvPr id="6" name="27">
            <a:hlinkClick r:id="" action="ppaction://media"/>
            <a:extLst>
              <a:ext uri="{FF2B5EF4-FFF2-40B4-BE49-F238E27FC236}">
                <a16:creationId xmlns:a16="http://schemas.microsoft.com/office/drawing/2014/main" id="{7D40670E-55B2-42BA-9CA8-F2C986498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8571" y="338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8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9099"/>
            <a:ext cx="10515600" cy="74493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6DD1A1"/>
                </a:solidFill>
              </a:rPr>
              <a:t>“What if this doesn’t work out?”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28</a:t>
            </a:fld>
            <a:endParaRPr lang="en-US"/>
          </a:p>
        </p:txBody>
      </p:sp>
      <p:pic>
        <p:nvPicPr>
          <p:cNvPr id="5" name="28">
            <a:hlinkClick r:id="" action="ppaction://media"/>
            <a:extLst>
              <a:ext uri="{FF2B5EF4-FFF2-40B4-BE49-F238E27FC236}">
                <a16:creationId xmlns:a16="http://schemas.microsoft.com/office/drawing/2014/main" id="{4EB50CDF-E4F5-493E-9B23-F53188A6F6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3067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7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Storage Units, Packing Suitcases, Organizing a pantry: this technology has many potential use cases!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29</a:t>
            </a:fld>
            <a:endParaRPr lang="en-US"/>
          </a:p>
        </p:txBody>
      </p:sp>
      <p:pic>
        <p:nvPicPr>
          <p:cNvPr id="3" name="29">
            <a:hlinkClick r:id="" action="ppaction://media"/>
            <a:extLst>
              <a:ext uri="{FF2B5EF4-FFF2-40B4-BE49-F238E27FC236}">
                <a16:creationId xmlns:a16="http://schemas.microsoft.com/office/drawing/2014/main" id="{31ADEBBA-FADC-439E-A482-08202280D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2939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15CD-CD03-402D-A02F-36101AF7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CDFB-EFCE-4265-92CC-8F6C2D53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What’s the problem?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What’s the solution?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Is it possible?</a:t>
            </a:r>
          </a:p>
          <a:p>
            <a:endParaRPr lang="en-US" dirty="0"/>
          </a:p>
          <a:p>
            <a:r>
              <a:rPr lang="en-US" dirty="0"/>
              <a:t>Where’s the money?</a:t>
            </a:r>
          </a:p>
          <a:p>
            <a:endParaRPr lang="en-US" dirty="0"/>
          </a:p>
          <a:p>
            <a:r>
              <a:rPr lang="en-US" dirty="0"/>
              <a:t>What if it doesn’t work out?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88FC381-DCC3-450B-A2C5-AF7915E4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3</a:t>
            </a:fld>
            <a:endParaRPr lang="en-US"/>
          </a:p>
        </p:txBody>
      </p:sp>
      <p:pic>
        <p:nvPicPr>
          <p:cNvPr id="15" name="2">
            <a:hlinkClick r:id="" action="ppaction://media"/>
            <a:extLst>
              <a:ext uri="{FF2B5EF4-FFF2-40B4-BE49-F238E27FC236}">
                <a16:creationId xmlns:a16="http://schemas.microsoft.com/office/drawing/2014/main" id="{2B0D6378-330B-4A16-8187-390994E49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6000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0F45-877B-43D4-B0E2-F07189B4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18"/>
            <a:ext cx="10515600" cy="1325563"/>
          </a:xfrm>
        </p:spPr>
        <p:txBody>
          <a:bodyPr/>
          <a:lstStyle/>
          <a:p>
            <a:r>
              <a:rPr lang="en-US" dirty="0"/>
              <a:t>In Summary: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2EB87-C5B7-4D53-B1D8-731C09B1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A56F4C-0493-4BBE-BD17-8C663900AE80}"/>
              </a:ext>
            </a:extLst>
          </p:cNvPr>
          <p:cNvSpPr txBox="1">
            <a:spLocks/>
          </p:cNvSpPr>
          <p:nvPr/>
        </p:nvSpPr>
        <p:spPr>
          <a:xfrm>
            <a:off x="838200" y="1451175"/>
            <a:ext cx="10515600" cy="4606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Moving is a stressful life event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photogrammetry app can make moving logistics 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License technology to truck rental companies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Engage end users where they’re most in need of our service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45% of people moving use rental trucks already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technology helps truck rental companies sell the “full solution”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If something goes wrong, there are plenty of ways we can pivot.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00" dirty="0">
              <a:solidFill>
                <a:schemeClr val="bg1"/>
              </a:solidFill>
            </a:endParaRPr>
          </a:p>
        </p:txBody>
      </p:sp>
      <p:pic>
        <p:nvPicPr>
          <p:cNvPr id="6" name="30">
            <a:hlinkClick r:id="" action="ppaction://media"/>
            <a:extLst>
              <a:ext uri="{FF2B5EF4-FFF2-40B4-BE49-F238E27FC236}">
                <a16:creationId xmlns:a16="http://schemas.microsoft.com/office/drawing/2014/main" id="{BEE4BCE1-29D1-418B-B882-7792A6897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387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4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BF7C2-AB8D-4A00-9213-3383043D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2D8F0-979F-46E8-B825-8DA3D7D2A3F6}"/>
              </a:ext>
            </a:extLst>
          </p:cNvPr>
          <p:cNvSpPr/>
          <p:nvPr/>
        </p:nvSpPr>
        <p:spPr>
          <a:xfrm>
            <a:off x="0" y="5663331"/>
            <a:ext cx="12192000" cy="11946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AD1EE1-0764-48EB-85CC-19784BFF2F65}"/>
              </a:ext>
            </a:extLst>
          </p:cNvPr>
          <p:cNvGrpSpPr/>
          <p:nvPr/>
        </p:nvGrpSpPr>
        <p:grpSpPr>
          <a:xfrm>
            <a:off x="5381562" y="2711814"/>
            <a:ext cx="1428873" cy="1432227"/>
            <a:chOff x="5638798" y="2453973"/>
            <a:chExt cx="1428873" cy="14322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8F82E9-C412-499F-80EB-7190609FCCDE}"/>
                </a:ext>
              </a:extLst>
            </p:cNvPr>
            <p:cNvSpPr/>
            <p:nvPr/>
          </p:nvSpPr>
          <p:spPr>
            <a:xfrm>
              <a:off x="5638799" y="2453973"/>
              <a:ext cx="1428871" cy="1432227"/>
            </a:xfrm>
            <a:prstGeom prst="roundRect">
              <a:avLst/>
            </a:prstGeom>
            <a:solidFill>
              <a:srgbClr val="6DD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A9EC0FB-F291-4B4F-9A5E-D190F155516B}"/>
                </a:ext>
              </a:extLst>
            </p:cNvPr>
            <p:cNvSpPr/>
            <p:nvPr/>
          </p:nvSpPr>
          <p:spPr>
            <a:xfrm>
              <a:off x="5638798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D2E496-0471-47A2-A5B1-FB5B0C9405E4}"/>
                </a:ext>
              </a:extLst>
            </p:cNvPr>
            <p:cNvSpPr/>
            <p:nvPr/>
          </p:nvSpPr>
          <p:spPr>
            <a:xfrm>
              <a:off x="6150866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4892CDD-D1E7-4B40-AFC0-D9F238BE2F99}"/>
                </a:ext>
              </a:extLst>
            </p:cNvPr>
            <p:cNvSpPr/>
            <p:nvPr/>
          </p:nvSpPr>
          <p:spPr>
            <a:xfrm>
              <a:off x="6150866" y="2971800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17CC13-C94B-46BB-B4AA-BA3F1F22B5DA}"/>
                </a:ext>
              </a:extLst>
            </p:cNvPr>
            <p:cNvSpPr/>
            <p:nvPr/>
          </p:nvSpPr>
          <p:spPr>
            <a:xfrm>
              <a:off x="5638798" y="2967847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172BB59-E8FD-44C0-AD3C-32640C648D05}"/>
                </a:ext>
              </a:extLst>
            </p:cNvPr>
            <p:cNvSpPr/>
            <p:nvPr/>
          </p:nvSpPr>
          <p:spPr>
            <a:xfrm>
              <a:off x="5638798" y="2453973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821CD9-19C3-4C92-9DA6-4BE304C78720}"/>
                </a:ext>
              </a:extLst>
            </p:cNvPr>
            <p:cNvSpPr/>
            <p:nvPr/>
          </p:nvSpPr>
          <p:spPr>
            <a:xfrm>
              <a:off x="6665335" y="3483864"/>
              <a:ext cx="402336" cy="4023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31">
            <a:hlinkClick r:id="" action="ppaction://media"/>
            <a:extLst>
              <a:ext uri="{FF2B5EF4-FFF2-40B4-BE49-F238E27FC236}">
                <a16:creationId xmlns:a16="http://schemas.microsoft.com/office/drawing/2014/main" id="{6D27CA56-ABF6-4590-9159-1262DA2E5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3229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5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0E160-D896-4D9D-BB9D-A67612916F84}"/>
              </a:ext>
            </a:extLst>
          </p:cNvPr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00F45-877B-43D4-B0E2-F07189B4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19"/>
            <a:ext cx="10515600" cy="764382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Sources: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2EB87-C5B7-4D53-B1D8-731C09B1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/>
          <a:lstStyle/>
          <a:p>
            <a:fld id="{BC24384F-C969-491A-B746-B529BCC5F8BF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2979C8-3088-44F6-B3AC-0276C6436929}"/>
              </a:ext>
            </a:extLst>
          </p:cNvPr>
          <p:cNvSpPr txBox="1">
            <a:spLocks/>
          </p:cNvSpPr>
          <p:nvPr/>
        </p:nvSpPr>
        <p:spPr>
          <a:xfrm>
            <a:off x="838200" y="1132284"/>
            <a:ext cx="10147300" cy="499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https://nypost.com/2019/05/08/one-in-ten-americans-would-prefer-a-week-in-jail-over-moving/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https://www.article.com/blog/top-5-moving-mistakes/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https://www.stress.org/holmes-rahe-stress-inventory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https://www.movebuddha.com/blog/moving-industry-statistics/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https://youtu.be/suo_aUTUpps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https://medium.com/@homicidalnacho/a-look-into-photogrammetry-and-video-games-71d602f51c31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https://youtu.be/rjmofUZOdwo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https://www.cadcode.com/category/categories/optimizing-machining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https://www.semanticscholar.org/paper/OPTIMIZING-THREE-DIMENSIONAL-BIN-PACKING-THROUGH-Dube/bb9986af2f26f7726fcef1bc684eac8239c9b853?p2df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9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D978E2-4DBD-4E43-AD3A-9D3D589A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246"/>
            <a:ext cx="10515600" cy="71550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6DD1A1"/>
                </a:solidFill>
              </a:rPr>
              <a:t>“What’s the problem?”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871DD-C831-48F1-85E2-C44D60A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4</a:t>
            </a:fld>
            <a:endParaRPr lang="en-US"/>
          </a:p>
        </p:txBody>
      </p:sp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A4EA4AA5-9146-4345-9914-31D53DDD1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9543" y="3519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592"/>
            <a:ext cx="10515600" cy="491081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Moving is more stressful than...</a:t>
            </a:r>
            <a:br>
              <a:rPr lang="en-US" sz="4000" dirty="0"/>
            </a:br>
            <a:r>
              <a:rPr lang="en-US" sz="4000" dirty="0"/>
              <a:t>...Planning a Wedding (20%)</a:t>
            </a:r>
            <a:br>
              <a:rPr lang="en-US" sz="4000" dirty="0"/>
            </a:br>
            <a:r>
              <a:rPr lang="en-US" sz="4000" dirty="0"/>
              <a:t>... A Job Interview (27%)</a:t>
            </a:r>
            <a:br>
              <a:rPr lang="en-US" sz="4000" dirty="0"/>
            </a:br>
            <a:r>
              <a:rPr lang="en-US" sz="4000" dirty="0"/>
              <a:t>...A week in jail (13%)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336818" y="645035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NYPost.com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74E20B1B-80D4-4DF7-B56A-24D16E2D1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196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0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Moving is more stressful than...</a:t>
            </a:r>
            <a:br>
              <a:rPr lang="en-US" sz="4000" dirty="0"/>
            </a:br>
            <a:r>
              <a:rPr lang="en-US" sz="4000" dirty="0"/>
              <a:t>...Planning a wedding (28%)</a:t>
            </a:r>
            <a:br>
              <a:rPr lang="en-US" sz="4000" dirty="0"/>
            </a:br>
            <a:r>
              <a:rPr lang="en-US" sz="4000" dirty="0"/>
              <a:t>...Having a child (16%)</a:t>
            </a:r>
            <a:br>
              <a:rPr lang="en-US" sz="4000" dirty="0"/>
            </a:br>
            <a:r>
              <a:rPr lang="en-US" sz="4000" dirty="0"/>
              <a:t>...Starting a new job (20%)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395324" y="645035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Article.com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6</a:t>
            </a:fld>
            <a:endParaRPr lang="en-US"/>
          </a:p>
        </p:txBody>
      </p: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3CF8F6B0-C1A9-45E8-B172-F33B1CD97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169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4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“Changing Residences” appears on the Holmes-Rahe Life Stress Inventory.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452233" y="645035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Stress.org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7</a:t>
            </a:fld>
            <a:endParaRPr lang="en-US"/>
          </a:p>
        </p:txBody>
      </p:sp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2772A19A-0A82-4821-94EC-969EA6C59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407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36% of Americans are stressed the most by the logistics of Moving Day.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26AABC4-AFF5-4399-917C-8B9B5FE9BAAA}"/>
              </a:ext>
            </a:extLst>
          </p:cNvPr>
          <p:cNvSpPr txBox="1">
            <a:spLocks/>
          </p:cNvSpPr>
          <p:nvPr/>
        </p:nvSpPr>
        <p:spPr>
          <a:xfrm>
            <a:off x="838200" y="51247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395324" y="645035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Article.com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8</a:t>
            </a:fld>
            <a:endParaRPr lang="en-US"/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F48EBA8-8241-493C-A9E5-9101445C0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4058" y="169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002CA2-56F8-417D-95B9-4CBE92F5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592"/>
            <a:ext cx="10515600" cy="491081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More time is spent on “hard labor” than any other task on Moving Day.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4994-8145-49B8-8DAE-7709D48335F5}"/>
              </a:ext>
            </a:extLst>
          </p:cNvPr>
          <p:cNvSpPr/>
          <p:nvPr/>
        </p:nvSpPr>
        <p:spPr>
          <a:xfrm>
            <a:off x="5336818" y="645035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NYPost.com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FEAC-19B1-41F6-B144-4210049F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384F-C969-491A-B746-B529BCC5F8BF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7499E88A-6B5B-4E13-B463-D00960AA2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3639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410_Green">
      <a:dk1>
        <a:srgbClr val="FFFFFF"/>
      </a:dk1>
      <a:lt1>
        <a:srgbClr val="FFFFFF"/>
      </a:lt1>
      <a:dk2>
        <a:srgbClr val="6DD1A1"/>
      </a:dk2>
      <a:lt2>
        <a:srgbClr val="6DD1A1"/>
      </a:lt2>
      <a:accent1>
        <a:srgbClr val="7F7F7F"/>
      </a:accent1>
      <a:accent2>
        <a:srgbClr val="954F7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Custom 1">
      <a:majorFont>
        <a:latin typeface="Gulim"/>
        <a:ea typeface=""/>
        <a:cs typeface=""/>
      </a:majorFont>
      <a:minorFont>
        <a:latin typeface="Guli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Gulim"/>
        <a:ea typeface=""/>
        <a:cs typeface=""/>
      </a:majorFont>
      <a:minorFont>
        <a:latin typeface="Guli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2005</Words>
  <Application>Microsoft Office PowerPoint</Application>
  <PresentationFormat>Widescreen</PresentationFormat>
  <Paragraphs>219</Paragraphs>
  <Slides>32</Slides>
  <Notes>31</Notes>
  <HiddenSlides>1</HiddenSlides>
  <MMClips>30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Gulim</vt:lpstr>
      <vt:lpstr>Arial</vt:lpstr>
      <vt:lpstr>Calibri</vt:lpstr>
      <vt:lpstr>Office Theme</vt:lpstr>
      <vt:lpstr>Custom Design</vt:lpstr>
      <vt:lpstr>PowerPoint Presentation</vt:lpstr>
      <vt:lpstr>Load.in</vt:lpstr>
      <vt:lpstr>Contents</vt:lpstr>
      <vt:lpstr>“What’s the problem?”</vt:lpstr>
      <vt:lpstr>Moving is more stressful than... ...Planning a Wedding (20%) ... A Job Interview (27%) ...A week in jail (13%)</vt:lpstr>
      <vt:lpstr>Moving is more stressful than... ...Planning a wedding (28%) ...Having a child (16%) ...Starting a new job (20%)</vt:lpstr>
      <vt:lpstr>“Changing Residences” appears on the Holmes-Rahe Life Stress Inventory.</vt:lpstr>
      <vt:lpstr>36% of Americans are stressed the most by the logistics of Moving Day.</vt:lpstr>
      <vt:lpstr>More time is spent on “hard labor” than any other task on Moving Day.</vt:lpstr>
      <vt:lpstr>Moving Day sucks.</vt:lpstr>
      <vt:lpstr>“So what do we do about it?”</vt:lpstr>
      <vt:lpstr>1. Use a phone camera to capture multiple images of objects that need to be loaded.</vt:lpstr>
      <vt:lpstr>2. Using photogrammetry, create 3D models from those images</vt:lpstr>
      <vt:lpstr>3. Calculate optimal loading configuration and provide loading instructions to the user</vt:lpstr>
      <vt:lpstr>4. The user can navigate a 3D map showing the location of every box in the truck</vt:lpstr>
      <vt:lpstr>“Is this even feasible?”</vt:lpstr>
      <vt:lpstr>Photogrammetry, creating 3D models from 2D images, is a proven technology. It’s used today by Google Earth, as well as in the entertainment industry to create realistic 3D models.</vt:lpstr>
      <vt:lpstr>Old Dominion University, as seen on Google Earth.</vt:lpstr>
      <vt:lpstr>2D “Packing Algorithms” are already proven and are heavily used in manufacturing to minimize material waste. </vt:lpstr>
      <vt:lpstr>2D packing at work for manufacturing.</vt:lpstr>
      <vt:lpstr>3D “Packing Algorithms” aren’t as proven, but there is prior work.</vt:lpstr>
      <vt:lpstr>Professional movers already have their own “algorithm” for loading a truck that we may be able to mimic.</vt:lpstr>
      <vt:lpstr>“So we sell families that are moving an app to help them plan their move?”</vt:lpstr>
      <vt:lpstr>The moving family is the end user... But truck rental companies are the real customer.</vt:lpstr>
      <vt:lpstr>How do you market an app that people only need a few times in their life?  Catch them when they need it most.</vt:lpstr>
      <vt:lpstr>31,000,000 Americans moved in 2019. 45% of those people rented a moving truck.</vt:lpstr>
      <vt:lpstr>Load.In gives truck rental companies a real competitive edge and simplifies our work.</vt:lpstr>
      <vt:lpstr>“What if this doesn’t work out?”</vt:lpstr>
      <vt:lpstr>Storage Units, Packing Suitcases, Organizing a pantry: this technology has many potential use cases!</vt:lpstr>
      <vt:lpstr>In Summary:</vt:lpstr>
      <vt:lpstr>PowerPoint Presentation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Pack.it</dc:title>
  <dc:creator>Jason Moran</dc:creator>
  <cp:lastModifiedBy>Jason Moran</cp:lastModifiedBy>
  <cp:revision>44</cp:revision>
  <dcterms:created xsi:type="dcterms:W3CDTF">2020-09-10T01:29:18Z</dcterms:created>
  <dcterms:modified xsi:type="dcterms:W3CDTF">2020-09-14T03:17:48Z</dcterms:modified>
</cp:coreProperties>
</file>